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13"/>
      <p:bold r:id="rId14"/>
      <p:italic r:id="rId15"/>
      <p:boldItalic r:id="rId16"/>
    </p:embeddedFont>
    <p:embeddedFont>
      <p:font typeface="Roboto" panose="02000000000000000000" pitchFamily="2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40" d="100"/>
          <a:sy n="140" d="100"/>
        </p:scale>
        <p:origin x="1090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4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476500" y="87091"/>
            <a:ext cx="4283001" cy="48754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0525" y="409574"/>
            <a:ext cx="1492005" cy="205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300" b="1">
                <a:solidFill>
                  <a:srgbClr val="E7ECEB"/>
                </a:solidFill>
                <a:latin typeface="Montserrat"/>
              </a:rPr>
              <a:t>Asset Protection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1475" y="2621308"/>
            <a:ext cx="8401050" cy="9525"/>
          </a:xfrm>
          <a:custGeom>
            <a:avLst/>
            <a:gdLst/>
            <a:ahLst/>
            <a:cxnLst/>
            <a:rect l="0" t="0" r="0" b="0"/>
            <a:pathLst>
              <a:path w="8401050" h="9525">
                <a:moveTo>
                  <a:pt x="0" y="0"/>
                </a:moveTo>
                <a:lnTo>
                  <a:pt x="8401050" y="0"/>
                </a:lnTo>
              </a:path>
            </a:pathLst>
          </a:custGeom>
          <a:noFill/>
          <a:ln w="7143">
            <a:solidFill>
              <a:srgbClr val="7BDEC4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9421" y="2042189"/>
            <a:ext cx="6965156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4000" b="1">
                <a:solidFill>
                  <a:srgbClr val="7BDEC4"/>
                </a:solidFill>
                <a:latin typeface="Montserrat"/>
              </a:rPr>
              <a:t>Asset Protection Program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070402" y="2747038"/>
            <a:ext cx="3003203" cy="411421"/>
            <a:chOff x="3070402" y="2747038"/>
            <a:chExt cx="3003203" cy="411421"/>
          </a:xfrm>
        </p:grpSpPr>
        <p:sp>
          <p:nvSpPr>
            <p:cNvPr id="6" name="TextBox 5"/>
            <p:cNvSpPr txBox="1"/>
            <p:nvPr/>
          </p:nvSpPr>
          <p:spPr>
            <a:xfrm>
              <a:off x="3070402" y="2747038"/>
              <a:ext cx="3003203" cy="205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300" b="0">
                  <a:solidFill>
                    <a:srgbClr val="E7ECEB"/>
                  </a:solidFill>
                  <a:latin typeface="Montserrat"/>
                </a:rPr>
                <a:t>Maximizing ROI through proactive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070402" y="2952778"/>
              <a:ext cx="3003203" cy="2056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300" b="0">
                  <a:solidFill>
                    <a:srgbClr val="E7ECEB"/>
                  </a:solidFill>
                  <a:latin typeface="Montserrat"/>
                </a:rPr>
                <a:t>system management</a:t>
              </a:r>
            </a:p>
          </p:txBody>
        </p:sp>
      </p:grpSp>
      <p:sp>
        <p:nvSpPr>
          <p:cNvPr id="9" name="Rounded Rectangle 8"/>
          <p:cNvSpPr/>
          <p:nvPr/>
        </p:nvSpPr>
        <p:spPr>
          <a:xfrm>
            <a:off x="371475" y="4276725"/>
            <a:ext cx="8401050" cy="9525"/>
          </a:xfrm>
          <a:custGeom>
            <a:avLst/>
            <a:gdLst/>
            <a:ahLst/>
            <a:cxnLst/>
            <a:rect l="0" t="0" r="0" b="0"/>
            <a:pathLst>
              <a:path w="8401050" h="9525">
                <a:moveTo>
                  <a:pt x="0" y="0"/>
                </a:moveTo>
                <a:lnTo>
                  <a:pt x="8401050" y="0"/>
                </a:lnTo>
              </a:path>
            </a:pathLst>
          </a:custGeom>
          <a:noFill/>
          <a:ln w="7143">
            <a:solidFill>
              <a:srgbClr val="7BDEC4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753475" y="4528185"/>
            <a:ext cx="0" cy="205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r"/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7E62114-C5FB-2B17-B251-80BA883A0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0497" y="39326"/>
            <a:ext cx="3834920" cy="123174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0F4B240-3996-C18E-EF11-F0F762B830C9}"/>
              </a:ext>
            </a:extLst>
          </p:cNvPr>
          <p:cNvSpPr txBox="1"/>
          <p:nvPr/>
        </p:nvSpPr>
        <p:spPr>
          <a:xfrm>
            <a:off x="962687" y="4511637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fontAlgn="base">
              <a:buFont typeface="Arial" panose="020B0604020202020204" pitchFamily="34" charset="0"/>
              <a:buChar char="•"/>
            </a:pPr>
            <a:r>
              <a:rPr lang="en-US" sz="1200" b="0" i="0" dirty="0">
                <a:solidFill>
                  <a:srgbClr val="025C9A"/>
                </a:solidFill>
                <a:effectLst/>
                <a:latin typeface="Roboto" panose="02000000000000000000" pitchFamily="2" charset="0"/>
              </a:rPr>
              <a:t>5400 W Rosecrans Ave Ste 105 Hawthorne, CA 90250</a:t>
            </a:r>
          </a:p>
          <a:p>
            <a:pPr marL="342900" marR="0" lvl="0" indent="-342900" algn="l" fontAlgn="base">
              <a:buFont typeface="Arial" panose="020B0604020202020204" pitchFamily="34" charset="0"/>
              <a:buChar char="•"/>
            </a:pPr>
            <a:r>
              <a:rPr lang="en-US" sz="12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(310) 297-2737</a:t>
            </a:r>
            <a:endParaRPr lang="en-US" sz="1200" b="0" i="0" dirty="0">
              <a:solidFill>
                <a:srgbClr val="333333"/>
              </a:solidFill>
              <a:effectLst/>
              <a:latin typeface="-apple-syste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4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09" y="233362"/>
            <a:ext cx="4467225" cy="355282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5120059" y="2559461"/>
            <a:ext cx="3712816" cy="720060"/>
            <a:chOff x="4857750" y="2326099"/>
            <a:chExt cx="3712816" cy="720060"/>
          </a:xfrm>
        </p:grpSpPr>
        <p:sp>
          <p:nvSpPr>
            <p:cNvPr id="3" name="TextBox 2"/>
            <p:cNvSpPr txBox="1"/>
            <p:nvPr/>
          </p:nvSpPr>
          <p:spPr>
            <a:xfrm>
              <a:off x="4857750" y="2326099"/>
              <a:ext cx="3712816" cy="3600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2700" b="1">
                  <a:solidFill>
                    <a:srgbClr val="7BDEC4"/>
                  </a:solidFill>
                  <a:latin typeface="Montserrat"/>
                </a:rPr>
                <a:t>The Investor's Case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857750" y="2686144"/>
              <a:ext cx="3712816" cy="3600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2700" b="1">
                  <a:solidFill>
                    <a:srgbClr val="7BDEC4"/>
                  </a:solidFill>
                  <a:latin typeface="Montserrat"/>
                </a:rPr>
                <a:t>for Protection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120059" y="3374766"/>
            <a:ext cx="3761632" cy="411421"/>
            <a:chOff x="4857750" y="3141404"/>
            <a:chExt cx="3761632" cy="411421"/>
          </a:xfrm>
        </p:grpSpPr>
        <p:sp>
          <p:nvSpPr>
            <p:cNvPr id="6" name="TextBox 5"/>
            <p:cNvSpPr txBox="1"/>
            <p:nvPr/>
          </p:nvSpPr>
          <p:spPr>
            <a:xfrm>
              <a:off x="4857750" y="3141404"/>
              <a:ext cx="3761632" cy="205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300" b="1">
                  <a:solidFill>
                    <a:srgbClr val="E7ECEB"/>
                  </a:solidFill>
                  <a:latin typeface="Montserrat"/>
                </a:rPr>
                <a:t>Why proactive maintenance is a financial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857750" y="3347144"/>
              <a:ext cx="3761632" cy="2056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300" b="1">
                  <a:solidFill>
                    <a:srgbClr val="E7ECEB"/>
                  </a:solidFill>
                  <a:latin typeface="Montserrat"/>
                </a:rPr>
                <a:t>imperative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52834" y="4252912"/>
            <a:ext cx="1700507" cy="205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300" b="1">
                <a:solidFill>
                  <a:srgbClr val="7BDEC4"/>
                </a:solidFill>
                <a:latin typeface="Montserrat"/>
              </a:rPr>
              <a:t>Reactive Approach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39084" y="4252912"/>
            <a:ext cx="2040578" cy="205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300" b="1">
                <a:solidFill>
                  <a:srgbClr val="7BDEC4"/>
                </a:solidFill>
                <a:latin typeface="Montserrat"/>
              </a:rPr>
              <a:t>Proactive Preservation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52834" y="4567237"/>
            <a:ext cx="3763860" cy="342900"/>
            <a:chOff x="390525" y="4333875"/>
            <a:chExt cx="3763860" cy="342900"/>
          </a:xfrm>
        </p:grpSpPr>
        <p:sp>
          <p:nvSpPr>
            <p:cNvPr id="11" name="TextBox 10"/>
            <p:cNvSpPr txBox="1"/>
            <p:nvPr/>
          </p:nvSpPr>
          <p:spPr>
            <a:xfrm>
              <a:off x="390525" y="4333875"/>
              <a:ext cx="3763860" cy="171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E7ECEB"/>
                  </a:solidFill>
                  <a:latin typeface="Montserrat"/>
                </a:rPr>
                <a:t>Shifting away from "run-to-fail" models that incur high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90525" y="4505325"/>
              <a:ext cx="3763860" cy="171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E7ECEB"/>
                  </a:solidFill>
                  <a:latin typeface="Montserrat"/>
                </a:rPr>
                <a:t>emergency costs and tenant dissatisfaction.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939084" y="4567237"/>
            <a:ext cx="3780682" cy="342900"/>
            <a:chOff x="4676775" y="4333875"/>
            <a:chExt cx="3780682" cy="342900"/>
          </a:xfrm>
        </p:grpSpPr>
        <p:sp>
          <p:nvSpPr>
            <p:cNvPr id="14" name="TextBox 13"/>
            <p:cNvSpPr txBox="1"/>
            <p:nvPr/>
          </p:nvSpPr>
          <p:spPr>
            <a:xfrm>
              <a:off x="4676775" y="4333875"/>
              <a:ext cx="3780682" cy="171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E7ECEB"/>
                  </a:solidFill>
                  <a:latin typeface="Montserrat"/>
                </a:rPr>
                <a:t>Strategic management that directly improves Net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676775" y="4505325"/>
              <a:ext cx="3780682" cy="171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E7ECEB"/>
                  </a:solidFill>
                  <a:latin typeface="Montserrat"/>
                </a:rPr>
                <a:t>Operating Income (NOI) and long-term asset valuation.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50F233DD-ACDB-8467-E2E0-BED8011A2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996" y="1034823"/>
            <a:ext cx="2876550" cy="9239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4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817593" y="1921112"/>
            <a:ext cx="1754408" cy="548252"/>
            <a:chOff x="2817592" y="1811461"/>
            <a:chExt cx="1754408" cy="548252"/>
          </a:xfrm>
        </p:grpSpPr>
        <p:sp>
          <p:nvSpPr>
            <p:cNvPr id="2" name="Rounded Rectangle 1"/>
            <p:cNvSpPr/>
            <p:nvPr/>
          </p:nvSpPr>
          <p:spPr>
            <a:xfrm>
              <a:off x="2817592" y="1811461"/>
              <a:ext cx="1754408" cy="548252"/>
            </a:xfrm>
            <a:custGeom>
              <a:avLst/>
              <a:gdLst/>
              <a:ahLst/>
              <a:cxnLst/>
              <a:rect l="0" t="0" r="0" b="0"/>
              <a:pathLst>
                <a:path w="1754408" h="548252">
                  <a:moveTo>
                    <a:pt x="1754408" y="164475"/>
                  </a:moveTo>
                  <a:cubicBezTo>
                    <a:pt x="1754408" y="73638"/>
                    <a:pt x="1361670" y="0"/>
                    <a:pt x="877204" y="0"/>
                  </a:cubicBezTo>
                  <a:cubicBezTo>
                    <a:pt x="392737" y="0"/>
                    <a:pt x="0" y="73638"/>
                    <a:pt x="0" y="164475"/>
                  </a:cubicBezTo>
                  <a:cubicBezTo>
                    <a:pt x="0" y="317758"/>
                    <a:pt x="0" y="230494"/>
                    <a:pt x="0" y="383776"/>
                  </a:cubicBezTo>
                  <a:cubicBezTo>
                    <a:pt x="0" y="474613"/>
                    <a:pt x="392737" y="548252"/>
                    <a:pt x="877204" y="548252"/>
                  </a:cubicBezTo>
                  <a:cubicBezTo>
                    <a:pt x="1361670" y="548252"/>
                    <a:pt x="1754408" y="474613"/>
                    <a:pt x="1754408" y="383776"/>
                  </a:cubicBezTo>
                  <a:cubicBezTo>
                    <a:pt x="1754408" y="230494"/>
                    <a:pt x="1754408" y="317758"/>
                    <a:pt x="1754408" y="164475"/>
                  </a:cubicBezTo>
                  <a:close/>
                </a:path>
              </a:pathLst>
            </a:custGeom>
            <a:noFill/>
            <a:ln w="6850">
              <a:solidFill>
                <a:srgbClr val="E7ECEB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2817592" y="1811461"/>
              <a:ext cx="1754408" cy="328951"/>
            </a:xfrm>
            <a:custGeom>
              <a:avLst/>
              <a:gdLst/>
              <a:ahLst/>
              <a:cxnLst/>
              <a:rect l="0" t="0" r="0" b="0"/>
              <a:pathLst>
                <a:path w="1754408" h="328951">
                  <a:moveTo>
                    <a:pt x="0" y="164475"/>
                  </a:moveTo>
                  <a:cubicBezTo>
                    <a:pt x="0" y="255313"/>
                    <a:pt x="392737" y="328951"/>
                    <a:pt x="877204" y="328951"/>
                  </a:cubicBezTo>
                  <a:cubicBezTo>
                    <a:pt x="1361670" y="328951"/>
                    <a:pt x="1754408" y="255313"/>
                    <a:pt x="1754408" y="164475"/>
                  </a:cubicBezTo>
                  <a:cubicBezTo>
                    <a:pt x="1754408" y="73638"/>
                    <a:pt x="1361670" y="0"/>
                    <a:pt x="877204" y="0"/>
                  </a:cubicBezTo>
                  <a:cubicBezTo>
                    <a:pt x="392737" y="0"/>
                    <a:pt x="0" y="73638"/>
                    <a:pt x="0" y="164475"/>
                  </a:cubicBezTo>
                </a:path>
              </a:pathLst>
            </a:custGeom>
            <a:noFill/>
            <a:ln w="6850">
              <a:solidFill>
                <a:srgbClr val="E7ECEB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3365844" y="1811461"/>
              <a:ext cx="657903" cy="228438"/>
            </a:xfrm>
            <a:custGeom>
              <a:avLst/>
              <a:gdLst/>
              <a:ahLst/>
              <a:cxnLst/>
              <a:rect l="0" t="0" r="0" b="0"/>
              <a:pathLst>
                <a:path w="657903" h="228438">
                  <a:moveTo>
                    <a:pt x="0" y="164475"/>
                  </a:moveTo>
                  <a:cubicBezTo>
                    <a:pt x="0" y="199801"/>
                    <a:pt x="147276" y="228438"/>
                    <a:pt x="328951" y="228438"/>
                  </a:cubicBezTo>
                  <a:cubicBezTo>
                    <a:pt x="510626" y="228438"/>
                    <a:pt x="657903" y="199801"/>
                    <a:pt x="657903" y="164475"/>
                  </a:cubicBezTo>
                  <a:lnTo>
                    <a:pt x="657903" y="63962"/>
                  </a:lnTo>
                  <a:cubicBezTo>
                    <a:pt x="657903" y="28637"/>
                    <a:pt x="510626" y="0"/>
                    <a:pt x="328951" y="0"/>
                  </a:cubicBezTo>
                  <a:cubicBezTo>
                    <a:pt x="147276" y="0"/>
                    <a:pt x="0" y="28637"/>
                    <a:pt x="0" y="63962"/>
                  </a:cubicBezTo>
                  <a:lnTo>
                    <a:pt x="0" y="164475"/>
                  </a:lnTo>
                  <a:close/>
                </a:path>
              </a:pathLst>
            </a:custGeom>
            <a:noFill/>
            <a:ln w="6850">
              <a:solidFill>
                <a:srgbClr val="E7ECEB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365844" y="1811461"/>
              <a:ext cx="657903" cy="127925"/>
            </a:xfrm>
            <a:custGeom>
              <a:avLst/>
              <a:gdLst/>
              <a:ahLst/>
              <a:cxnLst/>
              <a:rect l="0" t="0" r="0" b="0"/>
              <a:pathLst>
                <a:path w="657903" h="127925">
                  <a:moveTo>
                    <a:pt x="657903" y="63962"/>
                  </a:moveTo>
                  <a:cubicBezTo>
                    <a:pt x="657903" y="28637"/>
                    <a:pt x="510626" y="0"/>
                    <a:pt x="328951" y="0"/>
                  </a:cubicBezTo>
                  <a:cubicBezTo>
                    <a:pt x="147276" y="0"/>
                    <a:pt x="0" y="28637"/>
                    <a:pt x="0" y="63962"/>
                  </a:cubicBezTo>
                  <a:cubicBezTo>
                    <a:pt x="0" y="99288"/>
                    <a:pt x="147276" y="127925"/>
                    <a:pt x="328951" y="127925"/>
                  </a:cubicBezTo>
                  <a:cubicBezTo>
                    <a:pt x="510626" y="127925"/>
                    <a:pt x="657903" y="99288"/>
                    <a:pt x="657903" y="63962"/>
                  </a:cubicBezTo>
                  <a:close/>
                </a:path>
              </a:pathLst>
            </a:custGeom>
            <a:noFill/>
            <a:ln w="6850">
              <a:solidFill>
                <a:srgbClr val="E7ECEB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7" name="Rounded Rectangle 6"/>
          <p:cNvSpPr/>
          <p:nvPr/>
        </p:nvSpPr>
        <p:spPr>
          <a:xfrm>
            <a:off x="2817593" y="2304889"/>
            <a:ext cx="1754408" cy="1151330"/>
          </a:xfrm>
          <a:custGeom>
            <a:avLst/>
            <a:gdLst/>
            <a:ahLst/>
            <a:cxnLst/>
            <a:rect l="0" t="0" r="0" b="0"/>
            <a:pathLst>
              <a:path w="1754408" h="1151330">
                <a:moveTo>
                  <a:pt x="1754408" y="548252"/>
                </a:moveTo>
                <a:lnTo>
                  <a:pt x="1754408" y="438602"/>
                </a:lnTo>
                <a:moveTo>
                  <a:pt x="0" y="548252"/>
                </a:moveTo>
                <a:lnTo>
                  <a:pt x="0" y="438602"/>
                </a:lnTo>
                <a:moveTo>
                  <a:pt x="0" y="548252"/>
                </a:moveTo>
                <a:lnTo>
                  <a:pt x="0" y="986854"/>
                </a:lnTo>
                <a:cubicBezTo>
                  <a:pt x="0" y="1077691"/>
                  <a:pt x="392737" y="1151330"/>
                  <a:pt x="877204" y="1151330"/>
                </a:cubicBezTo>
                <a:cubicBezTo>
                  <a:pt x="1361670" y="1151330"/>
                  <a:pt x="1754408" y="1077691"/>
                  <a:pt x="1754408" y="986854"/>
                </a:cubicBezTo>
                <a:lnTo>
                  <a:pt x="1754408" y="548252"/>
                </a:lnTo>
                <a:moveTo>
                  <a:pt x="0" y="438602"/>
                </a:moveTo>
                <a:lnTo>
                  <a:pt x="0" y="0"/>
                </a:lnTo>
                <a:cubicBezTo>
                  <a:pt x="0" y="90837"/>
                  <a:pt x="392737" y="164475"/>
                  <a:pt x="877204" y="164475"/>
                </a:cubicBezTo>
                <a:cubicBezTo>
                  <a:pt x="1361670" y="164475"/>
                  <a:pt x="1754408" y="90837"/>
                  <a:pt x="1754408" y="0"/>
                </a:cubicBezTo>
                <a:lnTo>
                  <a:pt x="1754408" y="438602"/>
                </a:lnTo>
              </a:path>
            </a:pathLst>
          </a:custGeom>
          <a:noFill/>
          <a:ln w="6850">
            <a:solidFill>
              <a:srgbClr val="05A99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625219" y="2217182"/>
            <a:ext cx="1754408" cy="986854"/>
          </a:xfrm>
          <a:custGeom>
            <a:avLst/>
            <a:gdLst/>
            <a:ahLst/>
            <a:cxnLst/>
            <a:rect l="0" t="0" r="0" b="0"/>
            <a:pathLst>
              <a:path w="1754408" h="986854">
                <a:moveTo>
                  <a:pt x="1754408" y="438602"/>
                </a:moveTo>
                <a:lnTo>
                  <a:pt x="1754408" y="0"/>
                </a:lnTo>
                <a:lnTo>
                  <a:pt x="0" y="0"/>
                </a:lnTo>
                <a:lnTo>
                  <a:pt x="0" y="438601"/>
                </a:lnTo>
                <a:moveTo>
                  <a:pt x="1754408" y="548252"/>
                </a:moveTo>
                <a:lnTo>
                  <a:pt x="1754408" y="438602"/>
                </a:lnTo>
                <a:moveTo>
                  <a:pt x="0" y="548252"/>
                </a:moveTo>
                <a:lnTo>
                  <a:pt x="0" y="438602"/>
                </a:lnTo>
                <a:moveTo>
                  <a:pt x="0" y="548252"/>
                </a:moveTo>
                <a:lnTo>
                  <a:pt x="0" y="986854"/>
                </a:lnTo>
                <a:lnTo>
                  <a:pt x="1754408" y="986854"/>
                </a:lnTo>
                <a:lnTo>
                  <a:pt x="1754408" y="548252"/>
                </a:lnTo>
              </a:path>
            </a:pathLst>
          </a:custGeom>
          <a:noFill/>
          <a:ln w="6850">
            <a:solidFill>
              <a:srgbClr val="05A99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817593" y="3291743"/>
            <a:ext cx="1754408" cy="1151330"/>
          </a:xfrm>
          <a:custGeom>
            <a:avLst/>
            <a:gdLst/>
            <a:ahLst/>
            <a:cxnLst/>
            <a:rect l="0" t="0" r="0" b="0"/>
            <a:pathLst>
              <a:path w="1754408" h="1151330">
                <a:moveTo>
                  <a:pt x="1754408" y="548252"/>
                </a:moveTo>
                <a:lnTo>
                  <a:pt x="1754408" y="438602"/>
                </a:lnTo>
                <a:moveTo>
                  <a:pt x="0" y="548252"/>
                </a:moveTo>
                <a:lnTo>
                  <a:pt x="0" y="438602"/>
                </a:lnTo>
                <a:moveTo>
                  <a:pt x="0" y="548252"/>
                </a:moveTo>
                <a:lnTo>
                  <a:pt x="0" y="986854"/>
                </a:lnTo>
                <a:cubicBezTo>
                  <a:pt x="0" y="1077691"/>
                  <a:pt x="392737" y="1151330"/>
                  <a:pt x="877204" y="1151330"/>
                </a:cubicBezTo>
                <a:cubicBezTo>
                  <a:pt x="1361670" y="1151330"/>
                  <a:pt x="1754408" y="1077691"/>
                  <a:pt x="1754408" y="986854"/>
                </a:cubicBezTo>
                <a:lnTo>
                  <a:pt x="1754408" y="548252"/>
                </a:lnTo>
                <a:moveTo>
                  <a:pt x="0" y="438602"/>
                </a:moveTo>
                <a:lnTo>
                  <a:pt x="0" y="0"/>
                </a:lnTo>
                <a:cubicBezTo>
                  <a:pt x="0" y="90837"/>
                  <a:pt x="392737" y="164475"/>
                  <a:pt x="877204" y="164475"/>
                </a:cubicBezTo>
                <a:cubicBezTo>
                  <a:pt x="1361670" y="164475"/>
                  <a:pt x="1754408" y="90837"/>
                  <a:pt x="1754408" y="0"/>
                </a:cubicBezTo>
                <a:lnTo>
                  <a:pt x="1754408" y="438602"/>
                </a:lnTo>
              </a:path>
            </a:pathLst>
          </a:custGeom>
          <a:noFill/>
          <a:ln w="6850">
            <a:solidFill>
              <a:srgbClr val="05A99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572001" y="3291743"/>
            <a:ext cx="1754408" cy="986854"/>
          </a:xfrm>
          <a:custGeom>
            <a:avLst/>
            <a:gdLst/>
            <a:ahLst/>
            <a:cxnLst/>
            <a:rect l="0" t="0" r="0" b="0"/>
            <a:pathLst>
              <a:path w="1754408" h="986854">
                <a:moveTo>
                  <a:pt x="1754408" y="438602"/>
                </a:moveTo>
                <a:lnTo>
                  <a:pt x="1754408" y="0"/>
                </a:lnTo>
                <a:lnTo>
                  <a:pt x="0" y="0"/>
                </a:lnTo>
                <a:lnTo>
                  <a:pt x="0" y="438601"/>
                </a:lnTo>
                <a:moveTo>
                  <a:pt x="1754408" y="548252"/>
                </a:moveTo>
                <a:lnTo>
                  <a:pt x="1754408" y="438602"/>
                </a:lnTo>
                <a:moveTo>
                  <a:pt x="0" y="548252"/>
                </a:moveTo>
                <a:lnTo>
                  <a:pt x="0" y="438602"/>
                </a:lnTo>
                <a:moveTo>
                  <a:pt x="0" y="548252"/>
                </a:moveTo>
                <a:lnTo>
                  <a:pt x="0" y="986854"/>
                </a:lnTo>
                <a:lnTo>
                  <a:pt x="1754408" y="986854"/>
                </a:lnTo>
                <a:lnTo>
                  <a:pt x="1754408" y="548252"/>
                </a:lnTo>
              </a:path>
            </a:pathLst>
          </a:custGeom>
          <a:noFill/>
          <a:ln w="6850">
            <a:solidFill>
              <a:srgbClr val="05A99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2817593" y="4278598"/>
            <a:ext cx="1754408" cy="383776"/>
          </a:xfrm>
          <a:custGeom>
            <a:avLst/>
            <a:gdLst/>
            <a:ahLst/>
            <a:cxnLst/>
            <a:rect l="0" t="0" r="0" b="0"/>
            <a:pathLst>
              <a:path w="1754408" h="383776">
                <a:moveTo>
                  <a:pt x="877204" y="383776"/>
                </a:moveTo>
                <a:cubicBezTo>
                  <a:pt x="392737" y="383776"/>
                  <a:pt x="0" y="310138"/>
                  <a:pt x="0" y="219300"/>
                </a:cubicBezTo>
                <a:lnTo>
                  <a:pt x="0" y="0"/>
                </a:lnTo>
                <a:cubicBezTo>
                  <a:pt x="0" y="90837"/>
                  <a:pt x="392737" y="164475"/>
                  <a:pt x="877204" y="164475"/>
                </a:cubicBezTo>
                <a:cubicBezTo>
                  <a:pt x="1361670" y="164475"/>
                  <a:pt x="1754408" y="90837"/>
                  <a:pt x="1754408" y="0"/>
                </a:cubicBezTo>
                <a:lnTo>
                  <a:pt x="1754408" y="219300"/>
                </a:lnTo>
                <a:cubicBezTo>
                  <a:pt x="1754408" y="310138"/>
                  <a:pt x="1361670" y="383776"/>
                  <a:pt x="877204" y="383776"/>
                </a:cubicBezTo>
                <a:close/>
                <a:moveTo>
                  <a:pt x="1754408" y="0"/>
                </a:moveTo>
                <a:cubicBezTo>
                  <a:pt x="1754408" y="153282"/>
                  <a:pt x="1754408" y="66018"/>
                  <a:pt x="1754408" y="219300"/>
                </a:cubicBezTo>
                <a:moveTo>
                  <a:pt x="0" y="0"/>
                </a:moveTo>
                <a:cubicBezTo>
                  <a:pt x="0" y="153282"/>
                  <a:pt x="0" y="66018"/>
                  <a:pt x="0" y="219300"/>
                </a:cubicBezTo>
              </a:path>
            </a:pathLst>
          </a:custGeom>
          <a:noFill/>
          <a:ln w="6850">
            <a:solidFill>
              <a:srgbClr val="E7ECEB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616126" y="481126"/>
            <a:ext cx="5911748" cy="36004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2700" b="1">
                <a:solidFill>
                  <a:srgbClr val="7BDEC4"/>
                </a:solidFill>
                <a:latin typeface="Montserrat"/>
              </a:rPr>
              <a:t>HVAC: Efficiency and Longevity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57438" y="1069770"/>
            <a:ext cx="4429125" cy="205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300" b="1">
                <a:solidFill>
                  <a:srgbClr val="E7ECEB"/>
                </a:solidFill>
                <a:latin typeface="Montserrat"/>
              </a:rPr>
              <a:t>Reducing the largest energy draw in the building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16784" y="1888214"/>
            <a:ext cx="1171279" cy="19736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200" b="1">
                <a:solidFill>
                  <a:srgbClr val="7BDEC4"/>
                </a:solidFill>
                <a:latin typeface="Montserrat"/>
              </a:rPr>
              <a:t>HVAC Benefit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3163035" y="2710609"/>
            <a:ext cx="1063523" cy="394715"/>
            <a:chOff x="3163034" y="2600958"/>
            <a:chExt cx="1063523" cy="394715"/>
          </a:xfrm>
        </p:grpSpPr>
        <p:sp>
          <p:nvSpPr>
            <p:cNvPr id="15" name="TextBox 14"/>
            <p:cNvSpPr txBox="1"/>
            <p:nvPr/>
          </p:nvSpPr>
          <p:spPr>
            <a:xfrm>
              <a:off x="3163034" y="2600958"/>
              <a:ext cx="1063523" cy="1973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7BDEC4"/>
                  </a:solidFill>
                  <a:latin typeface="Montserrat"/>
                </a:rPr>
                <a:t>Operational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63034" y="2798316"/>
              <a:ext cx="1063523" cy="197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7BDEC4"/>
                  </a:solidFill>
                  <a:latin typeface="Montserrat"/>
                </a:rPr>
                <a:t>Efficiency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015074" y="2576222"/>
            <a:ext cx="868260" cy="444197"/>
            <a:chOff x="5015073" y="2466571"/>
            <a:chExt cx="868260" cy="444197"/>
          </a:xfrm>
        </p:grpSpPr>
        <p:sp>
          <p:nvSpPr>
            <p:cNvPr id="18" name="TextBox 17"/>
            <p:cNvSpPr txBox="1"/>
            <p:nvPr/>
          </p:nvSpPr>
          <p:spPr>
            <a:xfrm>
              <a:off x="5015073" y="2466571"/>
              <a:ext cx="868260" cy="1481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E7ECEB"/>
                  </a:solidFill>
                  <a:latin typeface="Montserrat"/>
                </a:rPr>
                <a:t>Saves energy,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015073" y="2614684"/>
              <a:ext cx="868260" cy="1481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E7ECEB"/>
                  </a:solidFill>
                  <a:latin typeface="Montserrat"/>
                </a:rPr>
                <a:t>improves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015073" y="2762798"/>
              <a:ext cx="868260" cy="1479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E7ECEB"/>
                  </a:solidFill>
                  <a:latin typeface="Montserrat"/>
                </a:rPr>
                <a:t>performance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160358" y="3697464"/>
            <a:ext cx="1068885" cy="394715"/>
            <a:chOff x="3160357" y="3587813"/>
            <a:chExt cx="1068885" cy="394715"/>
          </a:xfrm>
        </p:grpSpPr>
        <p:sp>
          <p:nvSpPr>
            <p:cNvPr id="22" name="TextBox 21"/>
            <p:cNvSpPr txBox="1"/>
            <p:nvPr/>
          </p:nvSpPr>
          <p:spPr>
            <a:xfrm>
              <a:off x="3160357" y="3587813"/>
              <a:ext cx="1068885" cy="1973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7BDEC4"/>
                  </a:solidFill>
                  <a:latin typeface="Montserrat"/>
                </a:rPr>
                <a:t>Component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160357" y="3785171"/>
              <a:ext cx="1068885" cy="197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7BDEC4"/>
                  </a:solidFill>
                  <a:latin typeface="Montserrat"/>
                </a:rPr>
                <a:t>Protection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909032" y="3637114"/>
            <a:ext cx="1080344" cy="296112"/>
            <a:chOff x="4909031" y="3527463"/>
            <a:chExt cx="1080344" cy="296112"/>
          </a:xfrm>
        </p:grpSpPr>
        <p:sp>
          <p:nvSpPr>
            <p:cNvPr id="25" name="TextBox 24"/>
            <p:cNvSpPr txBox="1"/>
            <p:nvPr/>
          </p:nvSpPr>
          <p:spPr>
            <a:xfrm>
              <a:off x="4909031" y="3527463"/>
              <a:ext cx="1080344" cy="148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E7ECEB"/>
                  </a:solidFill>
                  <a:latin typeface="Montserrat"/>
                </a:rPr>
                <a:t>Prevents failures,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909031" y="3675481"/>
              <a:ext cx="1080344" cy="148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E7ECEB"/>
                  </a:solidFill>
                  <a:latin typeface="Montserrat"/>
                </a:rPr>
                <a:t>extends lifespan</a:t>
              </a: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22E09F65-11CA-4EF4-82DE-D844A2C91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77" y="1404323"/>
            <a:ext cx="2876550" cy="923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4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0525" y="371475"/>
            <a:ext cx="5193658" cy="36004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2700" b="1">
                <a:solidFill>
                  <a:srgbClr val="7BDEC4"/>
                </a:solidFill>
                <a:latin typeface="Montserrat"/>
              </a:rPr>
              <a:t>HVAC Cost-Benefit Analysis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0525" y="845819"/>
            <a:ext cx="4996157" cy="205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300" b="1">
                <a:solidFill>
                  <a:srgbClr val="E7ECEB"/>
                </a:solidFill>
                <a:latin typeface="Montserrat"/>
              </a:rPr>
              <a:t>Comparing emergency repairs vs. scheduled protection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1475" y="1423035"/>
            <a:ext cx="4114800" cy="3348990"/>
          </a:xfrm>
          <a:custGeom>
            <a:avLst/>
            <a:gdLst/>
            <a:ahLst/>
            <a:cxnLst/>
            <a:rect l="0" t="0" r="0" b="0"/>
            <a:pathLst>
              <a:path w="4114800" h="3348990"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moveTo>
                  <a:pt x="4000500" y="0"/>
                </a:moveTo>
                <a:lnTo>
                  <a:pt x="114300" y="0"/>
                </a:lnTo>
                <a:moveTo>
                  <a:pt x="4114800" y="114300"/>
                </a:moveTo>
                <a:cubicBezTo>
                  <a:pt x="4114800" y="51174"/>
                  <a:pt x="4063625" y="0"/>
                  <a:pt x="4000500" y="0"/>
                </a:cubicBezTo>
                <a:moveTo>
                  <a:pt x="4114800" y="3234690"/>
                </a:moveTo>
                <a:lnTo>
                  <a:pt x="4114800" y="114300"/>
                </a:lnTo>
                <a:moveTo>
                  <a:pt x="4000500" y="3348990"/>
                </a:moveTo>
                <a:cubicBezTo>
                  <a:pt x="4063625" y="3348990"/>
                  <a:pt x="4114800" y="3297816"/>
                  <a:pt x="4114800" y="3234690"/>
                </a:cubicBezTo>
                <a:moveTo>
                  <a:pt x="4000500" y="3348990"/>
                </a:moveTo>
                <a:lnTo>
                  <a:pt x="114300" y="3348990"/>
                </a:lnTo>
                <a:moveTo>
                  <a:pt x="114300" y="3348990"/>
                </a:moveTo>
                <a:cubicBezTo>
                  <a:pt x="51174" y="3348990"/>
                  <a:pt x="0" y="3297816"/>
                  <a:pt x="0" y="3234690"/>
                </a:cubicBezTo>
                <a:moveTo>
                  <a:pt x="0" y="3234690"/>
                </a:moveTo>
                <a:lnTo>
                  <a:pt x="0" y="114300"/>
                </a:lnTo>
              </a:path>
            </a:pathLst>
          </a:custGeom>
          <a:noFill/>
          <a:ln w="7143">
            <a:solidFill>
              <a:srgbClr val="05A99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657725" y="1423035"/>
            <a:ext cx="4114800" cy="3348990"/>
          </a:xfrm>
          <a:custGeom>
            <a:avLst/>
            <a:gdLst/>
            <a:ahLst/>
            <a:cxnLst/>
            <a:rect l="0" t="0" r="0" b="0"/>
            <a:pathLst>
              <a:path w="4114800" h="3348990"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moveTo>
                  <a:pt x="4000500" y="0"/>
                </a:moveTo>
                <a:lnTo>
                  <a:pt x="114300" y="0"/>
                </a:lnTo>
                <a:moveTo>
                  <a:pt x="4114800" y="114300"/>
                </a:moveTo>
                <a:cubicBezTo>
                  <a:pt x="4114800" y="51174"/>
                  <a:pt x="4063625" y="0"/>
                  <a:pt x="4000500" y="0"/>
                </a:cubicBezTo>
                <a:moveTo>
                  <a:pt x="4114800" y="3234690"/>
                </a:moveTo>
                <a:lnTo>
                  <a:pt x="4114800" y="114300"/>
                </a:lnTo>
                <a:moveTo>
                  <a:pt x="4000500" y="3348990"/>
                </a:moveTo>
                <a:cubicBezTo>
                  <a:pt x="4063625" y="3348990"/>
                  <a:pt x="4114800" y="3297816"/>
                  <a:pt x="4114800" y="3234690"/>
                </a:cubicBezTo>
                <a:moveTo>
                  <a:pt x="4000500" y="3348990"/>
                </a:moveTo>
                <a:lnTo>
                  <a:pt x="114300" y="3348990"/>
                </a:lnTo>
                <a:moveTo>
                  <a:pt x="114300" y="3348990"/>
                </a:moveTo>
                <a:cubicBezTo>
                  <a:pt x="51174" y="3348990"/>
                  <a:pt x="0" y="3297816"/>
                  <a:pt x="0" y="3234690"/>
                </a:cubicBezTo>
                <a:moveTo>
                  <a:pt x="0" y="3234690"/>
                </a:moveTo>
                <a:lnTo>
                  <a:pt x="0" y="114300"/>
                </a:lnTo>
              </a:path>
            </a:pathLst>
          </a:custGeom>
          <a:noFill/>
          <a:ln w="7143">
            <a:solidFill>
              <a:srgbClr val="05A99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81025" y="1613535"/>
            <a:ext cx="822131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3100" b="0">
                <a:solidFill>
                  <a:srgbClr val="E7ECEB"/>
                </a:solidFill>
                <a:latin typeface="Montserrat"/>
              </a:rPr>
              <a:t>30%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67275" y="1613535"/>
            <a:ext cx="781345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3100" b="0">
                <a:solidFill>
                  <a:srgbClr val="E7ECEB"/>
                </a:solidFill>
                <a:latin typeface="Montserrat"/>
              </a:rPr>
              <a:t>25%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1025" y="2185035"/>
            <a:ext cx="173116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1">
                <a:solidFill>
                  <a:srgbClr val="7BDEC4"/>
                </a:solidFill>
                <a:latin typeface="Montserrat"/>
              </a:rPr>
              <a:t>Emergency service calls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67275" y="2185035"/>
            <a:ext cx="154305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1">
                <a:solidFill>
                  <a:srgbClr val="7BDEC4"/>
                </a:solidFill>
                <a:latin typeface="Montserrat"/>
              </a:rPr>
              <a:t>Equipment life cycles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1025" y="2442212"/>
            <a:ext cx="2116931" cy="1371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700" b="0">
                <a:solidFill>
                  <a:srgbClr val="E7ECEB"/>
                </a:solidFill>
                <a:latin typeface="Montserrat"/>
              </a:rPr>
              <a:t>30% reduction in emergency service calls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67275" y="2442212"/>
            <a:ext cx="1973160" cy="1371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700" b="0">
                <a:solidFill>
                  <a:srgbClr val="E7ECEB"/>
                </a:solidFill>
                <a:latin typeface="Montserrat"/>
              </a:rPr>
              <a:t>25% extension in equipment life cycles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56AC7AF-1EAD-DA24-B949-732D318F0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2011" y="3048000"/>
            <a:ext cx="2876550" cy="9239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F8F417E-ED61-6627-BAD8-30878C40D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197" y="3048000"/>
            <a:ext cx="2876550" cy="9239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4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612433" y="2093298"/>
            <a:ext cx="1718428" cy="2506884"/>
          </a:xfrm>
          <a:custGeom>
            <a:avLst/>
            <a:gdLst/>
            <a:ahLst/>
            <a:cxnLst/>
            <a:rect l="0" t="0" r="0" b="0"/>
            <a:pathLst>
              <a:path w="1718428" h="2506884">
                <a:moveTo>
                  <a:pt x="1415176" y="2163198"/>
                </a:moveTo>
                <a:lnTo>
                  <a:pt x="1415176" y="2062114"/>
                </a:lnTo>
                <a:lnTo>
                  <a:pt x="1516260" y="2062114"/>
                </a:lnTo>
                <a:lnTo>
                  <a:pt x="1516260" y="2142982"/>
                </a:lnTo>
                <a:lnTo>
                  <a:pt x="1718428" y="2001464"/>
                </a:lnTo>
                <a:lnTo>
                  <a:pt x="1516260" y="1859946"/>
                </a:lnTo>
                <a:lnTo>
                  <a:pt x="1516260" y="1940813"/>
                </a:lnTo>
                <a:lnTo>
                  <a:pt x="1293875" y="1940813"/>
                </a:lnTo>
                <a:lnTo>
                  <a:pt x="1293875" y="2163198"/>
                </a:lnTo>
                <a:moveTo>
                  <a:pt x="121300" y="2163198"/>
                </a:moveTo>
                <a:lnTo>
                  <a:pt x="121300" y="303252"/>
                </a:lnTo>
                <a:cubicBezTo>
                  <a:pt x="121300" y="202763"/>
                  <a:pt x="202763" y="121300"/>
                  <a:pt x="303252" y="121300"/>
                </a:cubicBezTo>
                <a:lnTo>
                  <a:pt x="1111924" y="121300"/>
                </a:lnTo>
                <a:cubicBezTo>
                  <a:pt x="1212413" y="121300"/>
                  <a:pt x="1293875" y="202763"/>
                  <a:pt x="1293875" y="303252"/>
                </a:cubicBezTo>
                <a:lnTo>
                  <a:pt x="1293875" y="1119568"/>
                </a:lnTo>
                <a:cubicBezTo>
                  <a:pt x="1189240" y="1146498"/>
                  <a:pt x="1111924" y="1241483"/>
                  <a:pt x="1111924" y="1354526"/>
                </a:cubicBezTo>
                <a:cubicBezTo>
                  <a:pt x="1111924" y="1488511"/>
                  <a:pt x="1220540" y="1597128"/>
                  <a:pt x="1354526" y="1597128"/>
                </a:cubicBezTo>
                <a:cubicBezTo>
                  <a:pt x="1488511" y="1597128"/>
                  <a:pt x="1597128" y="1488511"/>
                  <a:pt x="1597128" y="1354526"/>
                </a:cubicBezTo>
                <a:cubicBezTo>
                  <a:pt x="1597128" y="1241483"/>
                  <a:pt x="1519812" y="1146498"/>
                  <a:pt x="1415176" y="1119568"/>
                </a:cubicBezTo>
                <a:lnTo>
                  <a:pt x="1415176" y="303252"/>
                </a:lnTo>
                <a:cubicBezTo>
                  <a:pt x="1415176" y="135770"/>
                  <a:pt x="1279406" y="0"/>
                  <a:pt x="1111924" y="0"/>
                </a:cubicBezTo>
                <a:lnTo>
                  <a:pt x="303252" y="0"/>
                </a:lnTo>
                <a:cubicBezTo>
                  <a:pt x="135770" y="0"/>
                  <a:pt x="0" y="135770"/>
                  <a:pt x="0" y="303252"/>
                </a:cubicBezTo>
                <a:lnTo>
                  <a:pt x="0" y="1959036"/>
                </a:lnTo>
                <a:lnTo>
                  <a:pt x="60650" y="2001464"/>
                </a:lnTo>
                <a:lnTo>
                  <a:pt x="0" y="2043914"/>
                </a:lnTo>
                <a:lnTo>
                  <a:pt x="0" y="2163198"/>
                </a:lnTo>
                <a:moveTo>
                  <a:pt x="121300" y="2203632"/>
                </a:moveTo>
                <a:lnTo>
                  <a:pt x="121300" y="2163198"/>
                </a:lnTo>
                <a:moveTo>
                  <a:pt x="1293875" y="2203632"/>
                </a:moveTo>
                <a:lnTo>
                  <a:pt x="1293875" y="2163198"/>
                </a:lnTo>
                <a:moveTo>
                  <a:pt x="1415176" y="2203632"/>
                </a:moveTo>
                <a:lnTo>
                  <a:pt x="1415176" y="2163198"/>
                </a:lnTo>
                <a:moveTo>
                  <a:pt x="0" y="2203632"/>
                </a:moveTo>
                <a:lnTo>
                  <a:pt x="0" y="2163198"/>
                </a:lnTo>
                <a:moveTo>
                  <a:pt x="121300" y="2203632"/>
                </a:moveTo>
                <a:cubicBezTo>
                  <a:pt x="121300" y="2304121"/>
                  <a:pt x="202763" y="2385583"/>
                  <a:pt x="303252" y="2385583"/>
                </a:cubicBezTo>
                <a:lnTo>
                  <a:pt x="1111924" y="2385583"/>
                </a:lnTo>
                <a:cubicBezTo>
                  <a:pt x="1212413" y="2385583"/>
                  <a:pt x="1293875" y="2304121"/>
                  <a:pt x="1293875" y="2203632"/>
                </a:cubicBezTo>
                <a:moveTo>
                  <a:pt x="1415176" y="2203632"/>
                </a:moveTo>
                <a:cubicBezTo>
                  <a:pt x="1415176" y="2371114"/>
                  <a:pt x="1279406" y="2506884"/>
                  <a:pt x="1111924" y="2506884"/>
                </a:cubicBezTo>
                <a:lnTo>
                  <a:pt x="303252" y="2506884"/>
                </a:lnTo>
                <a:cubicBezTo>
                  <a:pt x="135770" y="2506884"/>
                  <a:pt x="0" y="2371114"/>
                  <a:pt x="0" y="2203632"/>
                </a:cubicBezTo>
              </a:path>
            </a:pathLst>
          </a:custGeom>
          <a:noFill/>
          <a:ln w="5050">
            <a:solidFill>
              <a:srgbClr val="05A99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915685" y="3446876"/>
            <a:ext cx="649168" cy="9525"/>
          </a:xfrm>
          <a:custGeom>
            <a:avLst/>
            <a:gdLst/>
            <a:ahLst/>
            <a:cxnLst/>
            <a:rect l="0" t="0" r="0" b="0"/>
            <a:pathLst>
              <a:path w="649168" h="9525">
                <a:moveTo>
                  <a:pt x="173111" y="0"/>
                </a:moveTo>
                <a:lnTo>
                  <a:pt x="216389" y="0"/>
                </a:lnTo>
                <a:moveTo>
                  <a:pt x="86556" y="0"/>
                </a:moveTo>
                <a:lnTo>
                  <a:pt x="129834" y="0"/>
                </a:lnTo>
                <a:moveTo>
                  <a:pt x="0" y="0"/>
                </a:moveTo>
                <a:lnTo>
                  <a:pt x="43278" y="0"/>
                </a:lnTo>
                <a:moveTo>
                  <a:pt x="259668" y="0"/>
                </a:moveTo>
                <a:lnTo>
                  <a:pt x="302946" y="0"/>
                </a:lnTo>
                <a:moveTo>
                  <a:pt x="346223" y="0"/>
                </a:moveTo>
                <a:lnTo>
                  <a:pt x="389501" y="0"/>
                </a:lnTo>
                <a:moveTo>
                  <a:pt x="432778" y="0"/>
                </a:moveTo>
                <a:lnTo>
                  <a:pt x="476056" y="0"/>
                </a:lnTo>
                <a:moveTo>
                  <a:pt x="519335" y="0"/>
                </a:moveTo>
                <a:lnTo>
                  <a:pt x="562613" y="0"/>
                </a:lnTo>
                <a:moveTo>
                  <a:pt x="605890" y="0"/>
                </a:moveTo>
                <a:lnTo>
                  <a:pt x="649168" y="0"/>
                </a:lnTo>
              </a:path>
            </a:pathLst>
          </a:custGeom>
          <a:noFill/>
          <a:ln w="5050">
            <a:solidFill>
              <a:srgbClr val="05A99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2954655" y="2093298"/>
            <a:ext cx="1718428" cy="2506884"/>
          </a:xfrm>
          <a:custGeom>
            <a:avLst/>
            <a:gdLst/>
            <a:ahLst/>
            <a:cxnLst/>
            <a:rect l="0" t="0" r="0" b="0"/>
            <a:pathLst>
              <a:path w="1718428" h="2506884">
                <a:moveTo>
                  <a:pt x="1415176" y="2163198"/>
                </a:moveTo>
                <a:lnTo>
                  <a:pt x="1415176" y="2062114"/>
                </a:lnTo>
                <a:lnTo>
                  <a:pt x="1516260" y="2062114"/>
                </a:lnTo>
                <a:lnTo>
                  <a:pt x="1516260" y="2142982"/>
                </a:lnTo>
                <a:lnTo>
                  <a:pt x="1718428" y="2001464"/>
                </a:lnTo>
                <a:lnTo>
                  <a:pt x="1516260" y="1859946"/>
                </a:lnTo>
                <a:lnTo>
                  <a:pt x="1516260" y="1940813"/>
                </a:lnTo>
                <a:lnTo>
                  <a:pt x="1293875" y="1940813"/>
                </a:lnTo>
                <a:lnTo>
                  <a:pt x="1293875" y="2163198"/>
                </a:lnTo>
                <a:moveTo>
                  <a:pt x="121300" y="2163198"/>
                </a:moveTo>
                <a:lnTo>
                  <a:pt x="121300" y="303252"/>
                </a:lnTo>
                <a:cubicBezTo>
                  <a:pt x="121300" y="202763"/>
                  <a:pt x="202763" y="121300"/>
                  <a:pt x="303252" y="121300"/>
                </a:cubicBezTo>
                <a:lnTo>
                  <a:pt x="1111924" y="121300"/>
                </a:lnTo>
                <a:cubicBezTo>
                  <a:pt x="1212413" y="121300"/>
                  <a:pt x="1293875" y="202763"/>
                  <a:pt x="1293875" y="303252"/>
                </a:cubicBezTo>
                <a:lnTo>
                  <a:pt x="1293875" y="1119568"/>
                </a:lnTo>
                <a:cubicBezTo>
                  <a:pt x="1189240" y="1146498"/>
                  <a:pt x="1111924" y="1241483"/>
                  <a:pt x="1111924" y="1354526"/>
                </a:cubicBezTo>
                <a:cubicBezTo>
                  <a:pt x="1111924" y="1488511"/>
                  <a:pt x="1220540" y="1597128"/>
                  <a:pt x="1354526" y="1597128"/>
                </a:cubicBezTo>
                <a:cubicBezTo>
                  <a:pt x="1488511" y="1597128"/>
                  <a:pt x="1597128" y="1488511"/>
                  <a:pt x="1597128" y="1354526"/>
                </a:cubicBezTo>
                <a:cubicBezTo>
                  <a:pt x="1597128" y="1241483"/>
                  <a:pt x="1519812" y="1146498"/>
                  <a:pt x="1415176" y="1119568"/>
                </a:cubicBezTo>
                <a:lnTo>
                  <a:pt x="1415176" y="303252"/>
                </a:lnTo>
                <a:cubicBezTo>
                  <a:pt x="1415176" y="135770"/>
                  <a:pt x="1279406" y="0"/>
                  <a:pt x="1111924" y="0"/>
                </a:cubicBezTo>
                <a:lnTo>
                  <a:pt x="303252" y="0"/>
                </a:lnTo>
                <a:cubicBezTo>
                  <a:pt x="135770" y="0"/>
                  <a:pt x="0" y="135770"/>
                  <a:pt x="0" y="303252"/>
                </a:cubicBezTo>
                <a:lnTo>
                  <a:pt x="0" y="2163198"/>
                </a:lnTo>
                <a:moveTo>
                  <a:pt x="121300" y="2203632"/>
                </a:moveTo>
                <a:lnTo>
                  <a:pt x="121300" y="2163198"/>
                </a:lnTo>
                <a:moveTo>
                  <a:pt x="1293875" y="2203632"/>
                </a:moveTo>
                <a:lnTo>
                  <a:pt x="1293875" y="2163198"/>
                </a:lnTo>
                <a:moveTo>
                  <a:pt x="1415176" y="2203632"/>
                </a:moveTo>
                <a:lnTo>
                  <a:pt x="1415176" y="2163198"/>
                </a:lnTo>
                <a:moveTo>
                  <a:pt x="0" y="2203632"/>
                </a:moveTo>
                <a:lnTo>
                  <a:pt x="0" y="2163198"/>
                </a:lnTo>
                <a:moveTo>
                  <a:pt x="121300" y="2203632"/>
                </a:moveTo>
                <a:cubicBezTo>
                  <a:pt x="121300" y="2304121"/>
                  <a:pt x="202763" y="2385583"/>
                  <a:pt x="303252" y="2385583"/>
                </a:cubicBezTo>
                <a:lnTo>
                  <a:pt x="1111924" y="2385583"/>
                </a:lnTo>
                <a:cubicBezTo>
                  <a:pt x="1212413" y="2385583"/>
                  <a:pt x="1293875" y="2304121"/>
                  <a:pt x="1293875" y="2203632"/>
                </a:cubicBezTo>
                <a:moveTo>
                  <a:pt x="1415176" y="2203632"/>
                </a:moveTo>
                <a:cubicBezTo>
                  <a:pt x="1415176" y="2371114"/>
                  <a:pt x="1279406" y="2506884"/>
                  <a:pt x="1111924" y="2506884"/>
                </a:cubicBezTo>
                <a:lnTo>
                  <a:pt x="303252" y="2506884"/>
                </a:lnTo>
                <a:cubicBezTo>
                  <a:pt x="135770" y="2506884"/>
                  <a:pt x="0" y="2371114"/>
                  <a:pt x="0" y="2203632"/>
                </a:cubicBezTo>
              </a:path>
            </a:pathLst>
          </a:custGeom>
          <a:noFill/>
          <a:ln w="5050">
            <a:solidFill>
              <a:srgbClr val="05A99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257907" y="3446876"/>
            <a:ext cx="649168" cy="9525"/>
          </a:xfrm>
          <a:custGeom>
            <a:avLst/>
            <a:gdLst/>
            <a:ahLst/>
            <a:cxnLst/>
            <a:rect l="0" t="0" r="0" b="0"/>
            <a:pathLst>
              <a:path w="649168" h="9525">
                <a:moveTo>
                  <a:pt x="173111" y="0"/>
                </a:moveTo>
                <a:lnTo>
                  <a:pt x="216389" y="0"/>
                </a:lnTo>
                <a:moveTo>
                  <a:pt x="86556" y="0"/>
                </a:moveTo>
                <a:lnTo>
                  <a:pt x="129834" y="0"/>
                </a:lnTo>
                <a:moveTo>
                  <a:pt x="0" y="0"/>
                </a:moveTo>
                <a:lnTo>
                  <a:pt x="43278" y="0"/>
                </a:lnTo>
                <a:moveTo>
                  <a:pt x="259668" y="0"/>
                </a:moveTo>
                <a:lnTo>
                  <a:pt x="302946" y="0"/>
                </a:lnTo>
                <a:moveTo>
                  <a:pt x="346223" y="0"/>
                </a:moveTo>
                <a:lnTo>
                  <a:pt x="389501" y="0"/>
                </a:lnTo>
                <a:moveTo>
                  <a:pt x="432778" y="0"/>
                </a:moveTo>
                <a:lnTo>
                  <a:pt x="476056" y="0"/>
                </a:lnTo>
                <a:moveTo>
                  <a:pt x="519335" y="0"/>
                </a:moveTo>
                <a:lnTo>
                  <a:pt x="562613" y="0"/>
                </a:lnTo>
                <a:moveTo>
                  <a:pt x="605890" y="0"/>
                </a:moveTo>
                <a:lnTo>
                  <a:pt x="649168" y="0"/>
                </a:lnTo>
              </a:path>
            </a:pathLst>
          </a:custGeom>
          <a:noFill/>
          <a:ln w="5050">
            <a:solidFill>
              <a:srgbClr val="05A99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3338774" y="2524308"/>
            <a:ext cx="646938" cy="552878"/>
          </a:xfrm>
          <a:custGeom>
            <a:avLst/>
            <a:gdLst/>
            <a:ahLst/>
            <a:cxnLst/>
            <a:rect l="0" t="0" r="0" b="0"/>
            <a:pathLst>
              <a:path w="646938" h="552878">
                <a:moveTo>
                  <a:pt x="633460" y="418099"/>
                </a:moveTo>
                <a:lnTo>
                  <a:pt x="13477" y="418099"/>
                </a:lnTo>
                <a:cubicBezTo>
                  <a:pt x="6038" y="418099"/>
                  <a:pt x="0" y="424129"/>
                  <a:pt x="0" y="431577"/>
                </a:cubicBezTo>
                <a:lnTo>
                  <a:pt x="0" y="512445"/>
                </a:lnTo>
                <a:cubicBezTo>
                  <a:pt x="0" y="534771"/>
                  <a:pt x="18107" y="552878"/>
                  <a:pt x="40433" y="552878"/>
                </a:cubicBezTo>
                <a:lnTo>
                  <a:pt x="155000" y="552878"/>
                </a:lnTo>
                <a:cubicBezTo>
                  <a:pt x="163477" y="552878"/>
                  <a:pt x="171469" y="548878"/>
                  <a:pt x="176564" y="542096"/>
                </a:cubicBezTo>
                <a:lnTo>
                  <a:pt x="208911" y="498967"/>
                </a:lnTo>
                <a:lnTo>
                  <a:pt x="438035" y="498967"/>
                </a:lnTo>
                <a:lnTo>
                  <a:pt x="470382" y="542096"/>
                </a:lnTo>
                <a:cubicBezTo>
                  <a:pt x="475468" y="548878"/>
                  <a:pt x="483460" y="552878"/>
                  <a:pt x="491947" y="552878"/>
                </a:cubicBezTo>
                <a:lnTo>
                  <a:pt x="606504" y="552878"/>
                </a:lnTo>
                <a:cubicBezTo>
                  <a:pt x="628830" y="552878"/>
                  <a:pt x="646938" y="534771"/>
                  <a:pt x="646938" y="512445"/>
                </a:cubicBezTo>
                <a:lnTo>
                  <a:pt x="646938" y="431577"/>
                </a:lnTo>
                <a:cubicBezTo>
                  <a:pt x="646938" y="424129"/>
                  <a:pt x="640899" y="418099"/>
                  <a:pt x="633460" y="418099"/>
                </a:cubicBezTo>
                <a:moveTo>
                  <a:pt x="161734" y="242887"/>
                </a:moveTo>
                <a:cubicBezTo>
                  <a:pt x="161734" y="265214"/>
                  <a:pt x="179841" y="283321"/>
                  <a:pt x="202168" y="283321"/>
                </a:cubicBezTo>
                <a:cubicBezTo>
                  <a:pt x="224494" y="283321"/>
                  <a:pt x="242601" y="265214"/>
                  <a:pt x="242601" y="242887"/>
                </a:cubicBezTo>
                <a:cubicBezTo>
                  <a:pt x="242601" y="220551"/>
                  <a:pt x="224494" y="202453"/>
                  <a:pt x="202168" y="202453"/>
                </a:cubicBezTo>
                <a:cubicBezTo>
                  <a:pt x="179841" y="202453"/>
                  <a:pt x="161734" y="220551"/>
                  <a:pt x="161734" y="242887"/>
                </a:cubicBezTo>
                <a:moveTo>
                  <a:pt x="363902" y="182232"/>
                </a:moveTo>
                <a:cubicBezTo>
                  <a:pt x="352796" y="182375"/>
                  <a:pt x="343833" y="191347"/>
                  <a:pt x="343690" y="202453"/>
                </a:cubicBezTo>
                <a:lnTo>
                  <a:pt x="343690" y="236143"/>
                </a:lnTo>
                <a:cubicBezTo>
                  <a:pt x="343690" y="247307"/>
                  <a:pt x="352739" y="256365"/>
                  <a:pt x="363902" y="256365"/>
                </a:cubicBezTo>
                <a:cubicBezTo>
                  <a:pt x="375065" y="256365"/>
                  <a:pt x="384124" y="247307"/>
                  <a:pt x="384124" y="236143"/>
                </a:cubicBezTo>
                <a:lnTo>
                  <a:pt x="384124" y="202453"/>
                </a:lnTo>
                <a:cubicBezTo>
                  <a:pt x="383971" y="191347"/>
                  <a:pt x="375008" y="182375"/>
                  <a:pt x="363902" y="182232"/>
                </a:cubicBezTo>
                <a:moveTo>
                  <a:pt x="458247" y="182232"/>
                </a:moveTo>
                <a:cubicBezTo>
                  <a:pt x="447141" y="182375"/>
                  <a:pt x="438178" y="191347"/>
                  <a:pt x="438035" y="202453"/>
                </a:cubicBezTo>
                <a:lnTo>
                  <a:pt x="438035" y="236143"/>
                </a:lnTo>
                <a:cubicBezTo>
                  <a:pt x="438035" y="247307"/>
                  <a:pt x="447084" y="256365"/>
                  <a:pt x="458247" y="256365"/>
                </a:cubicBezTo>
                <a:cubicBezTo>
                  <a:pt x="469411" y="256365"/>
                  <a:pt x="478469" y="247307"/>
                  <a:pt x="478469" y="236143"/>
                </a:cubicBezTo>
                <a:lnTo>
                  <a:pt x="478469" y="202453"/>
                </a:lnTo>
                <a:cubicBezTo>
                  <a:pt x="478316" y="191347"/>
                  <a:pt x="469353" y="182375"/>
                  <a:pt x="458247" y="182232"/>
                </a:cubicBezTo>
                <a:moveTo>
                  <a:pt x="390858" y="276577"/>
                </a:moveTo>
                <a:cubicBezTo>
                  <a:pt x="390858" y="287740"/>
                  <a:pt x="399907" y="296798"/>
                  <a:pt x="411079" y="296798"/>
                </a:cubicBezTo>
                <a:cubicBezTo>
                  <a:pt x="422243" y="296798"/>
                  <a:pt x="431291" y="287740"/>
                  <a:pt x="431291" y="276577"/>
                </a:cubicBezTo>
                <a:cubicBezTo>
                  <a:pt x="431291" y="265414"/>
                  <a:pt x="422243" y="256365"/>
                  <a:pt x="411079" y="256365"/>
                </a:cubicBezTo>
                <a:cubicBezTo>
                  <a:pt x="399907" y="256365"/>
                  <a:pt x="390858" y="265414"/>
                  <a:pt x="390858" y="276577"/>
                </a:cubicBezTo>
                <a:moveTo>
                  <a:pt x="606504" y="285"/>
                </a:moveTo>
                <a:lnTo>
                  <a:pt x="552592" y="285"/>
                </a:lnTo>
                <a:cubicBezTo>
                  <a:pt x="546477" y="0"/>
                  <a:pt x="540943" y="3876"/>
                  <a:pt x="539115" y="9715"/>
                </a:cubicBezTo>
                <a:lnTo>
                  <a:pt x="523484" y="60931"/>
                </a:lnTo>
                <a:cubicBezTo>
                  <a:pt x="514778" y="73504"/>
                  <a:pt x="500491" y="81048"/>
                  <a:pt x="485203" y="81153"/>
                </a:cubicBezTo>
                <a:lnTo>
                  <a:pt x="161734" y="81153"/>
                </a:lnTo>
                <a:cubicBezTo>
                  <a:pt x="146446" y="81048"/>
                  <a:pt x="132159" y="73504"/>
                  <a:pt x="123453" y="60931"/>
                </a:cubicBezTo>
                <a:lnTo>
                  <a:pt x="121034" y="55806"/>
                </a:lnTo>
                <a:lnTo>
                  <a:pt x="107822" y="9715"/>
                </a:lnTo>
                <a:cubicBezTo>
                  <a:pt x="106051" y="4067"/>
                  <a:pt x="100803" y="247"/>
                  <a:pt x="94888" y="285"/>
                </a:cubicBezTo>
                <a:lnTo>
                  <a:pt x="40976" y="285"/>
                </a:lnTo>
                <a:cubicBezTo>
                  <a:pt x="30156" y="133"/>
                  <a:pt x="19735" y="4333"/>
                  <a:pt x="12030" y="11934"/>
                </a:cubicBezTo>
                <a:cubicBezTo>
                  <a:pt x="4333" y="19526"/>
                  <a:pt x="0" y="29898"/>
                  <a:pt x="0" y="40719"/>
                </a:cubicBezTo>
                <a:lnTo>
                  <a:pt x="0" y="364188"/>
                </a:lnTo>
                <a:cubicBezTo>
                  <a:pt x="0" y="371627"/>
                  <a:pt x="6038" y="377666"/>
                  <a:pt x="13477" y="377666"/>
                </a:cubicBezTo>
                <a:lnTo>
                  <a:pt x="633460" y="377666"/>
                </a:lnTo>
                <a:cubicBezTo>
                  <a:pt x="640899" y="377666"/>
                  <a:pt x="646938" y="371627"/>
                  <a:pt x="646938" y="364188"/>
                </a:cubicBezTo>
                <a:lnTo>
                  <a:pt x="646938" y="40719"/>
                </a:lnTo>
                <a:cubicBezTo>
                  <a:pt x="646938" y="18383"/>
                  <a:pt x="628830" y="285"/>
                  <a:pt x="606504" y="285"/>
                </a:cubicBezTo>
                <a:moveTo>
                  <a:pt x="525637" y="296798"/>
                </a:moveTo>
                <a:cubicBezTo>
                  <a:pt x="525637" y="311677"/>
                  <a:pt x="513568" y="323754"/>
                  <a:pt x="498681" y="323754"/>
                </a:cubicBezTo>
                <a:lnTo>
                  <a:pt x="148256" y="323754"/>
                </a:lnTo>
                <a:cubicBezTo>
                  <a:pt x="133369" y="323754"/>
                  <a:pt x="121300" y="311677"/>
                  <a:pt x="121300" y="296798"/>
                </a:cubicBezTo>
                <a:lnTo>
                  <a:pt x="121300" y="202453"/>
                </a:lnTo>
                <a:cubicBezTo>
                  <a:pt x="121300" y="172678"/>
                  <a:pt x="145437" y="148542"/>
                  <a:pt x="175212" y="148542"/>
                </a:cubicBezTo>
                <a:lnTo>
                  <a:pt x="471725" y="148542"/>
                </a:lnTo>
                <a:cubicBezTo>
                  <a:pt x="501500" y="148542"/>
                  <a:pt x="525637" y="172678"/>
                  <a:pt x="525637" y="202453"/>
                </a:cubicBezTo>
                <a:lnTo>
                  <a:pt x="525637" y="296798"/>
                </a:lnTo>
              </a:path>
            </a:pathLst>
          </a:custGeom>
          <a:solidFill>
            <a:srgbClr val="7BDEC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979636" y="2458814"/>
            <a:ext cx="654691" cy="641280"/>
          </a:xfrm>
          <a:custGeom>
            <a:avLst/>
            <a:gdLst/>
            <a:ahLst/>
            <a:cxnLst/>
            <a:rect l="0" t="0" r="0" b="0"/>
            <a:pathLst>
              <a:path w="654691" h="641280">
                <a:moveTo>
                  <a:pt x="327450" y="326707"/>
                </a:moveTo>
                <a:cubicBezTo>
                  <a:pt x="340575" y="293970"/>
                  <a:pt x="364055" y="266423"/>
                  <a:pt x="394296" y="248269"/>
                </a:cubicBezTo>
                <a:cubicBezTo>
                  <a:pt x="393830" y="242030"/>
                  <a:pt x="394754" y="235772"/>
                  <a:pt x="396992" y="229933"/>
                </a:cubicBezTo>
                <a:cubicBezTo>
                  <a:pt x="391868" y="225218"/>
                  <a:pt x="388934" y="218570"/>
                  <a:pt x="388905" y="211607"/>
                </a:cubicBezTo>
                <a:cubicBezTo>
                  <a:pt x="388791" y="204349"/>
                  <a:pt x="391610" y="197348"/>
                  <a:pt x="396725" y="192195"/>
                </a:cubicBezTo>
                <a:lnTo>
                  <a:pt x="415051" y="174945"/>
                </a:lnTo>
                <a:cubicBezTo>
                  <a:pt x="428805" y="161915"/>
                  <a:pt x="432863" y="141627"/>
                  <a:pt x="425167" y="124301"/>
                </a:cubicBezTo>
                <a:cubicBezTo>
                  <a:pt x="417480" y="106984"/>
                  <a:pt x="399716" y="96393"/>
                  <a:pt x="380819" y="97850"/>
                </a:cubicBezTo>
                <a:lnTo>
                  <a:pt x="354672" y="99469"/>
                </a:lnTo>
                <a:cubicBezTo>
                  <a:pt x="347405" y="100107"/>
                  <a:pt x="340223" y="97545"/>
                  <a:pt x="334994" y="92459"/>
                </a:cubicBezTo>
                <a:cubicBezTo>
                  <a:pt x="329469" y="87344"/>
                  <a:pt x="326507" y="80038"/>
                  <a:pt x="326907" y="72513"/>
                </a:cubicBezTo>
                <a:lnTo>
                  <a:pt x="326907" y="47177"/>
                </a:lnTo>
                <a:cubicBezTo>
                  <a:pt x="326431" y="28813"/>
                  <a:pt x="314782" y="12611"/>
                  <a:pt x="297541" y="6305"/>
                </a:cubicBezTo>
                <a:cubicBezTo>
                  <a:pt x="280292" y="0"/>
                  <a:pt x="260937" y="4876"/>
                  <a:pt x="248735" y="18602"/>
                </a:cubicBezTo>
                <a:lnTo>
                  <a:pt x="232562" y="36928"/>
                </a:lnTo>
                <a:cubicBezTo>
                  <a:pt x="227542" y="42338"/>
                  <a:pt x="220532" y="45462"/>
                  <a:pt x="213150" y="45558"/>
                </a:cubicBezTo>
                <a:cubicBezTo>
                  <a:pt x="205816" y="45796"/>
                  <a:pt x="198739" y="42852"/>
                  <a:pt x="193748" y="37471"/>
                </a:cubicBezTo>
                <a:lnTo>
                  <a:pt x="176222" y="18602"/>
                </a:lnTo>
                <a:cubicBezTo>
                  <a:pt x="163001" y="4791"/>
                  <a:pt x="142455" y="914"/>
                  <a:pt x="125101" y="8943"/>
                </a:cubicBezTo>
                <a:cubicBezTo>
                  <a:pt x="107746" y="16983"/>
                  <a:pt x="97421" y="35166"/>
                  <a:pt x="99402" y="54187"/>
                </a:cubicBezTo>
                <a:lnTo>
                  <a:pt x="101288" y="79257"/>
                </a:lnTo>
                <a:cubicBezTo>
                  <a:pt x="101841" y="86667"/>
                  <a:pt x="99307" y="93983"/>
                  <a:pt x="94278" y="99469"/>
                </a:cubicBezTo>
                <a:cubicBezTo>
                  <a:pt x="89173" y="104679"/>
                  <a:pt x="82172" y="107594"/>
                  <a:pt x="74876" y="107556"/>
                </a:cubicBezTo>
                <a:lnTo>
                  <a:pt x="49529" y="107556"/>
                </a:lnTo>
                <a:cubicBezTo>
                  <a:pt x="30851" y="106946"/>
                  <a:pt x="13754" y="118024"/>
                  <a:pt x="6677" y="135321"/>
                </a:cubicBezTo>
                <a:cubicBezTo>
                  <a:pt x="0" y="153038"/>
                  <a:pt x="5057" y="173040"/>
                  <a:pt x="19345" y="185461"/>
                </a:cubicBezTo>
                <a:lnTo>
                  <a:pt x="38480" y="201901"/>
                </a:lnTo>
                <a:cubicBezTo>
                  <a:pt x="44119" y="206568"/>
                  <a:pt x="47463" y="213455"/>
                  <a:pt x="47644" y="220770"/>
                </a:cubicBezTo>
                <a:cubicBezTo>
                  <a:pt x="47920" y="228114"/>
                  <a:pt x="44967" y="235210"/>
                  <a:pt x="39557" y="240182"/>
                </a:cubicBezTo>
                <a:lnTo>
                  <a:pt x="21231" y="257698"/>
                </a:lnTo>
                <a:cubicBezTo>
                  <a:pt x="7477" y="270738"/>
                  <a:pt x="3419" y="291017"/>
                  <a:pt x="11115" y="308343"/>
                </a:cubicBezTo>
                <a:cubicBezTo>
                  <a:pt x="18802" y="325659"/>
                  <a:pt x="36566" y="336261"/>
                  <a:pt x="55464" y="334794"/>
                </a:cubicBezTo>
                <a:lnTo>
                  <a:pt x="80800" y="332908"/>
                </a:lnTo>
                <a:cubicBezTo>
                  <a:pt x="88125" y="332432"/>
                  <a:pt x="95335" y="334956"/>
                  <a:pt x="100745" y="339918"/>
                </a:cubicBezTo>
                <a:cubicBezTo>
                  <a:pt x="105956" y="345024"/>
                  <a:pt x="108880" y="352024"/>
                  <a:pt x="108832" y="359321"/>
                </a:cubicBezTo>
                <a:lnTo>
                  <a:pt x="108832" y="384657"/>
                </a:lnTo>
                <a:cubicBezTo>
                  <a:pt x="108937" y="403174"/>
                  <a:pt x="120367" y="419728"/>
                  <a:pt x="137636" y="426396"/>
                </a:cubicBezTo>
                <a:cubicBezTo>
                  <a:pt x="154895" y="433063"/>
                  <a:pt x="174488" y="428482"/>
                  <a:pt x="187004" y="414851"/>
                </a:cubicBezTo>
                <a:lnTo>
                  <a:pt x="203453" y="395982"/>
                </a:lnTo>
                <a:cubicBezTo>
                  <a:pt x="208511" y="390877"/>
                  <a:pt x="215398" y="388010"/>
                  <a:pt x="222589" y="388010"/>
                </a:cubicBezTo>
                <a:cubicBezTo>
                  <a:pt x="229771" y="388010"/>
                  <a:pt x="236667" y="390877"/>
                  <a:pt x="241725" y="395982"/>
                </a:cubicBezTo>
                <a:lnTo>
                  <a:pt x="259251" y="414308"/>
                </a:lnTo>
                <a:cubicBezTo>
                  <a:pt x="268900" y="424310"/>
                  <a:pt x="282635" y="429282"/>
                  <a:pt x="296446" y="427786"/>
                </a:cubicBezTo>
                <a:cubicBezTo>
                  <a:pt x="281711" y="412013"/>
                  <a:pt x="276567" y="389534"/>
                  <a:pt x="282978" y="368912"/>
                </a:cubicBezTo>
                <a:cubicBezTo>
                  <a:pt x="289379" y="348300"/>
                  <a:pt x="306362" y="332698"/>
                  <a:pt x="327450" y="328050"/>
                </a:cubicBezTo>
                <a:lnTo>
                  <a:pt x="327450" y="326707"/>
                </a:lnTo>
                <a:moveTo>
                  <a:pt x="219627" y="306762"/>
                </a:moveTo>
                <a:cubicBezTo>
                  <a:pt x="207721" y="307162"/>
                  <a:pt x="195872" y="305047"/>
                  <a:pt x="184851" y="300561"/>
                </a:cubicBezTo>
                <a:cubicBezTo>
                  <a:pt x="151504" y="287045"/>
                  <a:pt x="128863" y="255603"/>
                  <a:pt x="126625" y="219694"/>
                </a:cubicBezTo>
                <a:cubicBezTo>
                  <a:pt x="125301" y="169697"/>
                  <a:pt x="164753" y="128092"/>
                  <a:pt x="214750" y="126758"/>
                </a:cubicBezTo>
                <a:cubicBezTo>
                  <a:pt x="264747" y="125425"/>
                  <a:pt x="306362" y="164868"/>
                  <a:pt x="307705" y="214864"/>
                </a:cubicBezTo>
                <a:cubicBezTo>
                  <a:pt x="309048" y="264861"/>
                  <a:pt x="269614" y="306476"/>
                  <a:pt x="219627" y="307838"/>
                </a:cubicBezTo>
                <a:lnTo>
                  <a:pt x="219627" y="306762"/>
                </a:lnTo>
                <a:moveTo>
                  <a:pt x="486756" y="518093"/>
                </a:moveTo>
                <a:cubicBezTo>
                  <a:pt x="419766" y="518255"/>
                  <a:pt x="360006" y="560250"/>
                  <a:pt x="337146" y="623220"/>
                </a:cubicBezTo>
                <a:cubicBezTo>
                  <a:pt x="335746" y="627411"/>
                  <a:pt x="336451" y="632031"/>
                  <a:pt x="339042" y="635622"/>
                </a:cubicBezTo>
                <a:cubicBezTo>
                  <a:pt x="341499" y="639146"/>
                  <a:pt x="345519" y="641261"/>
                  <a:pt x="349824" y="641280"/>
                </a:cubicBezTo>
                <a:lnTo>
                  <a:pt x="622877" y="638584"/>
                </a:lnTo>
                <a:cubicBezTo>
                  <a:pt x="627345" y="638641"/>
                  <a:pt x="631517" y="636403"/>
                  <a:pt x="633936" y="632650"/>
                </a:cubicBezTo>
                <a:cubicBezTo>
                  <a:pt x="636384" y="628992"/>
                  <a:pt x="636889" y="624363"/>
                  <a:pt x="635279" y="620258"/>
                </a:cubicBezTo>
                <a:cubicBezTo>
                  <a:pt x="611971" y="558517"/>
                  <a:pt x="552745" y="517778"/>
                  <a:pt x="486756" y="518093"/>
                </a:cubicBezTo>
                <a:moveTo>
                  <a:pt x="632317" y="365255"/>
                </a:moveTo>
                <a:lnTo>
                  <a:pt x="615067" y="365255"/>
                </a:lnTo>
                <a:cubicBezTo>
                  <a:pt x="608380" y="326412"/>
                  <a:pt x="583253" y="293246"/>
                  <a:pt x="547677" y="276301"/>
                </a:cubicBezTo>
                <a:lnTo>
                  <a:pt x="539591" y="315115"/>
                </a:lnTo>
                <a:cubicBezTo>
                  <a:pt x="538305" y="321392"/>
                  <a:pt x="532790" y="325897"/>
                  <a:pt x="526380" y="325897"/>
                </a:cubicBezTo>
                <a:lnTo>
                  <a:pt x="523684" y="325897"/>
                </a:lnTo>
                <a:cubicBezTo>
                  <a:pt x="516388" y="324411"/>
                  <a:pt x="511682" y="317287"/>
                  <a:pt x="513168" y="309991"/>
                </a:cubicBezTo>
                <a:lnTo>
                  <a:pt x="529075" y="239639"/>
                </a:lnTo>
                <a:cubicBezTo>
                  <a:pt x="502396" y="229657"/>
                  <a:pt x="473001" y="229657"/>
                  <a:pt x="446322" y="239639"/>
                </a:cubicBezTo>
                <a:lnTo>
                  <a:pt x="460343" y="308381"/>
                </a:lnTo>
                <a:cubicBezTo>
                  <a:pt x="461133" y="311886"/>
                  <a:pt x="460457" y="315572"/>
                  <a:pt x="458476" y="318573"/>
                </a:cubicBezTo>
                <a:cubicBezTo>
                  <a:pt x="456485" y="321573"/>
                  <a:pt x="453361" y="323630"/>
                  <a:pt x="449827" y="324278"/>
                </a:cubicBezTo>
                <a:lnTo>
                  <a:pt x="447132" y="324278"/>
                </a:lnTo>
                <a:cubicBezTo>
                  <a:pt x="440721" y="324278"/>
                  <a:pt x="435206" y="319773"/>
                  <a:pt x="433920" y="313496"/>
                </a:cubicBezTo>
                <a:lnTo>
                  <a:pt x="426100" y="275491"/>
                </a:lnTo>
                <a:cubicBezTo>
                  <a:pt x="390658" y="292541"/>
                  <a:pt x="365655" y="325678"/>
                  <a:pt x="358987" y="364445"/>
                </a:cubicBezTo>
                <a:lnTo>
                  <a:pt x="340385" y="364445"/>
                </a:lnTo>
                <a:cubicBezTo>
                  <a:pt x="329222" y="364445"/>
                  <a:pt x="320173" y="373494"/>
                  <a:pt x="320173" y="384657"/>
                </a:cubicBezTo>
                <a:cubicBezTo>
                  <a:pt x="320173" y="395830"/>
                  <a:pt x="329222" y="404879"/>
                  <a:pt x="340385" y="404879"/>
                </a:cubicBezTo>
                <a:lnTo>
                  <a:pt x="367341" y="404879"/>
                </a:lnTo>
                <a:cubicBezTo>
                  <a:pt x="376323" y="464943"/>
                  <a:pt x="427910" y="509396"/>
                  <a:pt x="488642" y="509396"/>
                </a:cubicBezTo>
                <a:cubicBezTo>
                  <a:pt x="549373" y="509396"/>
                  <a:pt x="600960" y="464943"/>
                  <a:pt x="609942" y="404879"/>
                </a:cubicBezTo>
                <a:lnTo>
                  <a:pt x="634469" y="404879"/>
                </a:lnTo>
                <a:cubicBezTo>
                  <a:pt x="645642" y="404879"/>
                  <a:pt x="654691" y="395830"/>
                  <a:pt x="654691" y="384657"/>
                </a:cubicBezTo>
                <a:cubicBezTo>
                  <a:pt x="654691" y="373494"/>
                  <a:pt x="645642" y="364445"/>
                  <a:pt x="634469" y="364445"/>
                </a:cubicBezTo>
                <a:lnTo>
                  <a:pt x="632317" y="365255"/>
                </a:lnTo>
                <a:moveTo>
                  <a:pt x="486756" y="467420"/>
                </a:moveTo>
                <a:cubicBezTo>
                  <a:pt x="449208" y="467734"/>
                  <a:pt x="416385" y="442169"/>
                  <a:pt x="407508" y="405688"/>
                </a:cubicBezTo>
                <a:lnTo>
                  <a:pt x="566270" y="405688"/>
                </a:lnTo>
                <a:cubicBezTo>
                  <a:pt x="557364" y="442264"/>
                  <a:pt x="524398" y="467858"/>
                  <a:pt x="486756" y="467420"/>
                </a:cubicBezTo>
              </a:path>
            </a:pathLst>
          </a:custGeom>
          <a:solidFill>
            <a:srgbClr val="7BDEC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127522" y="1056464"/>
            <a:ext cx="4969821" cy="36004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2700" b="1" dirty="0">
                <a:solidFill>
                  <a:srgbClr val="7BDEC4"/>
                </a:solidFill>
                <a:latin typeface="Montserrat"/>
              </a:rPr>
              <a:t>Electrical System Integrity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17056" y="1614992"/>
            <a:ext cx="4590754" cy="205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300" b="1" dirty="0">
                <a:solidFill>
                  <a:srgbClr val="E7ECEB"/>
                </a:solidFill>
                <a:latin typeface="Montserrat"/>
              </a:rPr>
              <a:t>Mitigating risk and ensuring operational continuity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73462" y="3338659"/>
            <a:ext cx="71437" cy="21834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400" b="1">
                <a:solidFill>
                  <a:srgbClr val="7BDEC4"/>
                </a:solidFill>
                <a:latin typeface="Montserrat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13229" y="3338659"/>
            <a:ext cx="107451" cy="21834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400" b="1">
                <a:solidFill>
                  <a:srgbClr val="7BDEC4"/>
                </a:solidFill>
                <a:latin typeface="Montserrat"/>
              </a:rPr>
              <a:t>2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3391228" y="3811723"/>
            <a:ext cx="542029" cy="291112"/>
            <a:chOff x="3391228" y="3639879"/>
            <a:chExt cx="542029" cy="291112"/>
          </a:xfrm>
        </p:grpSpPr>
        <p:sp>
          <p:nvSpPr>
            <p:cNvPr id="12" name="TextBox 11"/>
            <p:cNvSpPr txBox="1"/>
            <p:nvPr/>
          </p:nvSpPr>
          <p:spPr>
            <a:xfrm>
              <a:off x="3391228" y="3639879"/>
              <a:ext cx="542029" cy="1455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E7ECEB"/>
                  </a:solidFill>
                  <a:latin typeface="Montserrat"/>
                </a:rPr>
                <a:t>Thermal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391228" y="3785421"/>
              <a:ext cx="542029" cy="1455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E7ECEB"/>
                  </a:solidFill>
                  <a:latin typeface="Montserrat"/>
                </a:rPr>
                <a:t>Imaging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994609" y="3811723"/>
            <a:ext cx="650824" cy="291112"/>
            <a:chOff x="4994609" y="3639879"/>
            <a:chExt cx="650824" cy="291112"/>
          </a:xfrm>
        </p:grpSpPr>
        <p:sp>
          <p:nvSpPr>
            <p:cNvPr id="15" name="TextBox 14"/>
            <p:cNvSpPr txBox="1"/>
            <p:nvPr/>
          </p:nvSpPr>
          <p:spPr>
            <a:xfrm>
              <a:off x="4994609" y="3639879"/>
              <a:ext cx="650824" cy="1455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E7ECEB"/>
                  </a:solidFill>
                  <a:latin typeface="Montserrat"/>
                </a:rPr>
                <a:t>System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994609" y="3785421"/>
              <a:ext cx="650824" cy="1455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E7ECEB"/>
                  </a:solidFill>
                  <a:latin typeface="Montserrat"/>
                </a:rPr>
                <a:t>Hardening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4B1E934E-5500-6D75-DB2C-47DB1CEF1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4130" y="224811"/>
            <a:ext cx="2876550" cy="923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4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89" y="233362"/>
            <a:ext cx="4467225" cy="355282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5071839" y="2559460"/>
            <a:ext cx="3788416" cy="720060"/>
            <a:chOff x="4857750" y="2326098"/>
            <a:chExt cx="3788416" cy="720060"/>
          </a:xfrm>
        </p:grpSpPr>
        <p:sp>
          <p:nvSpPr>
            <p:cNvPr id="3" name="TextBox 2"/>
            <p:cNvSpPr txBox="1"/>
            <p:nvPr/>
          </p:nvSpPr>
          <p:spPr>
            <a:xfrm>
              <a:off x="4857750" y="2326098"/>
              <a:ext cx="3788416" cy="3600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2700" b="1">
                  <a:solidFill>
                    <a:srgbClr val="7BDEC4"/>
                  </a:solidFill>
                  <a:latin typeface="Montserrat"/>
                </a:rPr>
                <a:t>Electrical Savings &amp;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857750" y="2686143"/>
              <a:ext cx="3788416" cy="3600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2700" b="1">
                  <a:solidFill>
                    <a:srgbClr val="7BDEC4"/>
                  </a:solidFill>
                  <a:latin typeface="Montserrat"/>
                </a:rPr>
                <a:t>Safety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071839" y="3374764"/>
            <a:ext cx="3063773" cy="411421"/>
            <a:chOff x="4857750" y="3141402"/>
            <a:chExt cx="3063773" cy="411421"/>
          </a:xfrm>
        </p:grpSpPr>
        <p:sp>
          <p:nvSpPr>
            <p:cNvPr id="6" name="TextBox 5"/>
            <p:cNvSpPr txBox="1"/>
            <p:nvPr/>
          </p:nvSpPr>
          <p:spPr>
            <a:xfrm>
              <a:off x="4857750" y="3141402"/>
              <a:ext cx="3063773" cy="205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300" b="1">
                  <a:solidFill>
                    <a:srgbClr val="E7ECEB"/>
                  </a:solidFill>
                  <a:latin typeface="Montserrat"/>
                </a:rPr>
                <a:t>The hidden ROI of electrical asset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857750" y="3347142"/>
              <a:ext cx="3063773" cy="2056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300" b="1">
                  <a:solidFill>
                    <a:srgbClr val="E7ECEB"/>
                  </a:solidFill>
                  <a:latin typeface="Montserrat"/>
                </a:rPr>
                <a:t>protection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04614" y="4252912"/>
            <a:ext cx="1353893" cy="205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300" b="1">
                <a:solidFill>
                  <a:srgbClr val="7BDEC4"/>
                </a:solidFill>
                <a:latin typeface="Montserrat"/>
              </a:rPr>
              <a:t>Risk Mitigation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90864" y="4252912"/>
            <a:ext cx="1703631" cy="205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300" b="1">
                <a:solidFill>
                  <a:srgbClr val="7BDEC4"/>
                </a:solidFill>
                <a:latin typeface="Montserrat"/>
              </a:rPr>
              <a:t>Liability Protection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04614" y="4567237"/>
            <a:ext cx="3801217" cy="342900"/>
            <a:chOff x="390525" y="4333875"/>
            <a:chExt cx="3801217" cy="342900"/>
          </a:xfrm>
        </p:grpSpPr>
        <p:sp>
          <p:nvSpPr>
            <p:cNvPr id="11" name="TextBox 10"/>
            <p:cNvSpPr txBox="1"/>
            <p:nvPr/>
          </p:nvSpPr>
          <p:spPr>
            <a:xfrm>
              <a:off x="390525" y="4333875"/>
              <a:ext cx="3801217" cy="171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E7ECEB"/>
                  </a:solidFill>
                  <a:latin typeface="Montserrat"/>
                </a:rPr>
                <a:t>Measurable reduction in fire risk, often leading to lower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90525" y="4505325"/>
              <a:ext cx="3801217" cy="171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E7ECEB"/>
                  </a:solidFill>
                  <a:latin typeface="Montserrat"/>
                </a:rPr>
                <a:t>insurance premiums and improved compliance.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890864" y="4567237"/>
            <a:ext cx="4039047" cy="342900"/>
            <a:chOff x="4676775" y="4333875"/>
            <a:chExt cx="4039047" cy="342900"/>
          </a:xfrm>
        </p:grpSpPr>
        <p:sp>
          <p:nvSpPr>
            <p:cNvPr id="14" name="TextBox 13"/>
            <p:cNvSpPr txBox="1"/>
            <p:nvPr/>
          </p:nvSpPr>
          <p:spPr>
            <a:xfrm>
              <a:off x="4676775" y="4333875"/>
              <a:ext cx="4039047" cy="171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E7ECEB"/>
                  </a:solidFill>
                  <a:latin typeface="Montserrat"/>
                </a:rPr>
                <a:t>Avoiding tenant business interruption claims and the high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676775" y="4505325"/>
              <a:ext cx="4039047" cy="171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E7ECEB"/>
                  </a:solidFill>
                  <a:latin typeface="Montserrat"/>
                </a:rPr>
                <a:t>cost of emergency electrical restoration.</a:t>
              </a: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6BAF93B1-7C2E-FB17-5B4C-905725DB0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896" y="866914"/>
            <a:ext cx="2876550" cy="9239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4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81CB84D-DC3A-4C18-5A59-60867C639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754" y="983116"/>
            <a:ext cx="2876550" cy="9239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4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262980" y="3142964"/>
            <a:ext cx="6618030" cy="1145428"/>
            <a:chOff x="1262985" y="2659335"/>
            <a:chExt cx="6618030" cy="1145428"/>
          </a:xfrm>
        </p:grpSpPr>
        <p:sp>
          <p:nvSpPr>
            <p:cNvPr id="2" name="Rounded Rectangle 1"/>
            <p:cNvSpPr/>
            <p:nvPr/>
          </p:nvSpPr>
          <p:spPr>
            <a:xfrm>
              <a:off x="1262985" y="2659335"/>
              <a:ext cx="6618030" cy="127269"/>
            </a:xfrm>
            <a:custGeom>
              <a:avLst/>
              <a:gdLst/>
              <a:ahLst/>
              <a:cxnLst/>
              <a:rect l="0" t="0" r="0" b="0"/>
              <a:pathLst>
                <a:path w="6618030" h="127269">
                  <a:moveTo>
                    <a:pt x="0" y="0"/>
                  </a:moveTo>
                  <a:lnTo>
                    <a:pt x="6618030" y="0"/>
                  </a:lnTo>
                  <a:lnTo>
                    <a:pt x="6618030" y="127269"/>
                  </a:lnTo>
                  <a:lnTo>
                    <a:pt x="0" y="12726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950">
              <a:solidFill>
                <a:srgbClr val="E7ECEB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4067069" y="2797760"/>
              <a:ext cx="1009861" cy="1007003"/>
            </a:xfrm>
            <a:custGeom>
              <a:avLst/>
              <a:gdLst/>
              <a:ahLst/>
              <a:cxnLst/>
              <a:rect l="0" t="0" r="0" b="0"/>
              <a:pathLst>
                <a:path w="1009861" h="1007003">
                  <a:moveTo>
                    <a:pt x="495444" y="7817"/>
                  </a:moveTo>
                  <a:cubicBezTo>
                    <a:pt x="499353" y="0"/>
                    <a:pt x="510508" y="0"/>
                    <a:pt x="514417" y="7817"/>
                  </a:cubicBezTo>
                  <a:lnTo>
                    <a:pt x="1006335" y="991654"/>
                  </a:lnTo>
                  <a:cubicBezTo>
                    <a:pt x="1009861" y="998706"/>
                    <a:pt x="1004733" y="1007003"/>
                    <a:pt x="996849" y="1007003"/>
                  </a:cubicBezTo>
                  <a:lnTo>
                    <a:pt x="13012" y="1007003"/>
                  </a:lnTo>
                  <a:cubicBezTo>
                    <a:pt x="5127" y="1007003"/>
                    <a:pt x="0" y="998706"/>
                    <a:pt x="3526" y="991654"/>
                  </a:cubicBezTo>
                  <a:lnTo>
                    <a:pt x="495444" y="7817"/>
                  </a:lnTo>
                  <a:close/>
                </a:path>
              </a:pathLst>
            </a:custGeom>
            <a:noFill/>
            <a:ln w="7950">
              <a:solidFill>
                <a:srgbClr val="E7ECEB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80127" y="1446617"/>
            <a:ext cx="8253117" cy="720061"/>
            <a:chOff x="445446" y="371478"/>
            <a:chExt cx="8253117" cy="720061"/>
          </a:xfrm>
        </p:grpSpPr>
        <p:sp>
          <p:nvSpPr>
            <p:cNvPr id="5" name="TextBox 4"/>
            <p:cNvSpPr txBox="1"/>
            <p:nvPr/>
          </p:nvSpPr>
          <p:spPr>
            <a:xfrm>
              <a:off x="445446" y="371478"/>
              <a:ext cx="8253117" cy="3600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2700" b="1" dirty="0">
                  <a:solidFill>
                    <a:srgbClr val="7BDEC4"/>
                  </a:solidFill>
                  <a:latin typeface="Montserrat"/>
                </a:rPr>
                <a:t>Plumbing Management: Balancing Savings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45446" y="731523"/>
              <a:ext cx="8253117" cy="3600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2700" b="1">
                  <a:solidFill>
                    <a:srgbClr val="7BDEC4"/>
                  </a:solidFill>
                  <a:latin typeface="Montserrat"/>
                </a:rPr>
                <a:t>and Prevention</a:t>
              </a:r>
            </a:p>
          </p:txBody>
        </p:sp>
      </p:grpSp>
      <p:sp>
        <p:nvSpPr>
          <p:cNvPr id="8" name="Rounded Rectangle 7"/>
          <p:cNvSpPr/>
          <p:nvPr/>
        </p:nvSpPr>
        <p:spPr>
          <a:xfrm>
            <a:off x="5537124" y="2326651"/>
            <a:ext cx="487867" cy="430267"/>
          </a:xfrm>
          <a:custGeom>
            <a:avLst/>
            <a:gdLst/>
            <a:ahLst/>
            <a:cxnLst/>
            <a:rect l="0" t="0" r="0" b="0"/>
            <a:pathLst>
              <a:path w="487867" h="430267">
                <a:moveTo>
                  <a:pt x="349991" y="132922"/>
                </a:moveTo>
                <a:cubicBezTo>
                  <a:pt x="319557" y="110055"/>
                  <a:pt x="281913" y="98897"/>
                  <a:pt x="243933" y="101487"/>
                </a:cubicBezTo>
                <a:moveTo>
                  <a:pt x="487867" y="165122"/>
                </a:moveTo>
                <a:cubicBezTo>
                  <a:pt x="487867" y="188551"/>
                  <a:pt x="468874" y="207545"/>
                  <a:pt x="445444" y="207545"/>
                </a:cubicBezTo>
                <a:moveTo>
                  <a:pt x="191965" y="43791"/>
                </a:moveTo>
                <a:cubicBezTo>
                  <a:pt x="175426" y="14507"/>
                  <a:pt x="141267" y="0"/>
                  <a:pt x="108709" y="8431"/>
                </a:cubicBezTo>
                <a:cubicBezTo>
                  <a:pt x="104981" y="9406"/>
                  <a:pt x="102076" y="12327"/>
                  <a:pt x="101119" y="16059"/>
                </a:cubicBezTo>
                <a:cubicBezTo>
                  <a:pt x="100163" y="19792"/>
                  <a:pt x="101307" y="23750"/>
                  <a:pt x="104106" y="26397"/>
                </a:cubicBezTo>
                <a:cubicBezTo>
                  <a:pt x="114377" y="36076"/>
                  <a:pt x="121676" y="48482"/>
                  <a:pt x="125148" y="62160"/>
                </a:cubicBezTo>
                <a:cubicBezTo>
                  <a:pt x="126254" y="66553"/>
                  <a:pt x="124447" y="71163"/>
                  <a:pt x="120651" y="73636"/>
                </a:cubicBezTo>
                <a:cubicBezTo>
                  <a:pt x="80147" y="98483"/>
                  <a:pt x="52260" y="139525"/>
                  <a:pt x="44077" y="186333"/>
                </a:cubicBezTo>
                <a:lnTo>
                  <a:pt x="21211" y="186333"/>
                </a:lnTo>
                <a:cubicBezTo>
                  <a:pt x="9496" y="186333"/>
                  <a:pt x="0" y="195830"/>
                  <a:pt x="0" y="207545"/>
                </a:cubicBezTo>
                <a:lnTo>
                  <a:pt x="0" y="249968"/>
                </a:lnTo>
                <a:cubicBezTo>
                  <a:pt x="0" y="261683"/>
                  <a:pt x="9496" y="271180"/>
                  <a:pt x="21211" y="271180"/>
                </a:cubicBezTo>
                <a:lnTo>
                  <a:pt x="57271" y="271180"/>
                </a:lnTo>
                <a:cubicBezTo>
                  <a:pt x="94403" y="339012"/>
                  <a:pt x="166654" y="380064"/>
                  <a:pt x="243933" y="377238"/>
                </a:cubicBezTo>
                <a:cubicBezTo>
                  <a:pt x="355231" y="377238"/>
                  <a:pt x="445444" y="301279"/>
                  <a:pt x="445444" y="207545"/>
                </a:cubicBezTo>
                <a:cubicBezTo>
                  <a:pt x="445444" y="97944"/>
                  <a:pt x="322416" y="14519"/>
                  <a:pt x="191965" y="43791"/>
                </a:cubicBezTo>
                <a:close/>
                <a:moveTo>
                  <a:pt x="116663" y="170424"/>
                </a:moveTo>
                <a:cubicBezTo>
                  <a:pt x="119592" y="170424"/>
                  <a:pt x="121966" y="172799"/>
                  <a:pt x="121966" y="175727"/>
                </a:cubicBezTo>
                <a:cubicBezTo>
                  <a:pt x="121966" y="178656"/>
                  <a:pt x="119592" y="181030"/>
                  <a:pt x="116663" y="181030"/>
                </a:cubicBezTo>
                <a:cubicBezTo>
                  <a:pt x="113735" y="181030"/>
                  <a:pt x="111361" y="178656"/>
                  <a:pt x="111361" y="175727"/>
                </a:cubicBezTo>
                <a:cubicBezTo>
                  <a:pt x="111372" y="172803"/>
                  <a:pt x="113740" y="170436"/>
                  <a:pt x="116663" y="170424"/>
                </a:cubicBezTo>
                <a:moveTo>
                  <a:pt x="148566" y="357002"/>
                </a:moveTo>
                <a:lnTo>
                  <a:pt x="127354" y="430267"/>
                </a:lnTo>
                <a:moveTo>
                  <a:pt x="339470" y="357002"/>
                </a:moveTo>
                <a:lnTo>
                  <a:pt x="360682" y="430267"/>
                </a:lnTo>
              </a:path>
            </a:pathLst>
          </a:custGeom>
          <a:noFill/>
          <a:ln w="15909">
            <a:solidFill>
              <a:srgbClr val="7BDEC4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337221" y="2436622"/>
            <a:ext cx="487867" cy="469052"/>
          </a:xfrm>
          <a:custGeom>
            <a:avLst/>
            <a:gdLst/>
            <a:ahLst/>
            <a:cxnLst/>
            <a:rect l="0" t="0" r="0" b="0"/>
            <a:pathLst>
              <a:path w="487867" h="469052">
                <a:moveTo>
                  <a:pt x="330265" y="349376"/>
                </a:moveTo>
                <a:lnTo>
                  <a:pt x="424232" y="318174"/>
                </a:lnTo>
                <a:cubicBezTo>
                  <a:pt x="447793" y="311188"/>
                  <a:pt x="473210" y="319660"/>
                  <a:pt x="487867" y="339386"/>
                </a:cubicBezTo>
                <a:cubicBezTo>
                  <a:pt x="228470" y="469052"/>
                  <a:pt x="312404" y="468289"/>
                  <a:pt x="84846" y="392415"/>
                </a:cubicBezTo>
                <a:lnTo>
                  <a:pt x="0" y="445444"/>
                </a:lnTo>
                <a:moveTo>
                  <a:pt x="190904" y="360597"/>
                </a:moveTo>
                <a:lnTo>
                  <a:pt x="307568" y="360597"/>
                </a:lnTo>
                <a:cubicBezTo>
                  <a:pt x="316052" y="362121"/>
                  <a:pt x="324627" y="358443"/>
                  <a:pt x="329371" y="351247"/>
                </a:cubicBezTo>
                <a:cubicBezTo>
                  <a:pt x="334115" y="344051"/>
                  <a:pt x="334115" y="334720"/>
                  <a:pt x="329371" y="327524"/>
                </a:cubicBezTo>
                <a:cubicBezTo>
                  <a:pt x="324627" y="320328"/>
                  <a:pt x="316052" y="316650"/>
                  <a:pt x="307568" y="318174"/>
                </a:cubicBezTo>
                <a:lnTo>
                  <a:pt x="243933" y="318174"/>
                </a:lnTo>
                <a:cubicBezTo>
                  <a:pt x="218791" y="292233"/>
                  <a:pt x="184584" y="277030"/>
                  <a:pt x="148481" y="275751"/>
                </a:cubicBezTo>
                <a:lnTo>
                  <a:pt x="84846" y="275751"/>
                </a:lnTo>
                <a:lnTo>
                  <a:pt x="0" y="318174"/>
                </a:lnTo>
                <a:moveTo>
                  <a:pt x="233412" y="21211"/>
                </a:moveTo>
                <a:cubicBezTo>
                  <a:pt x="233412" y="32926"/>
                  <a:pt x="280896" y="42423"/>
                  <a:pt x="339470" y="42423"/>
                </a:cubicBezTo>
                <a:cubicBezTo>
                  <a:pt x="398045" y="42423"/>
                  <a:pt x="445529" y="32926"/>
                  <a:pt x="445529" y="21211"/>
                </a:cubicBezTo>
                <a:cubicBezTo>
                  <a:pt x="445529" y="9496"/>
                  <a:pt x="398045" y="0"/>
                  <a:pt x="339470" y="0"/>
                </a:cubicBezTo>
                <a:cubicBezTo>
                  <a:pt x="280896" y="0"/>
                  <a:pt x="233412" y="9496"/>
                  <a:pt x="233412" y="21211"/>
                </a:cubicBezTo>
                <a:close/>
                <a:moveTo>
                  <a:pt x="445444" y="21211"/>
                </a:moveTo>
                <a:lnTo>
                  <a:pt x="445444" y="84846"/>
                </a:lnTo>
                <a:cubicBezTo>
                  <a:pt x="445444" y="96576"/>
                  <a:pt x="397972" y="106058"/>
                  <a:pt x="339386" y="106058"/>
                </a:cubicBezTo>
                <a:cubicBezTo>
                  <a:pt x="280799" y="106058"/>
                  <a:pt x="233327" y="96576"/>
                  <a:pt x="233327" y="84846"/>
                </a:cubicBezTo>
                <a:lnTo>
                  <a:pt x="233327" y="21211"/>
                </a:lnTo>
                <a:moveTo>
                  <a:pt x="445444" y="84846"/>
                </a:moveTo>
                <a:lnTo>
                  <a:pt x="445444" y="148481"/>
                </a:lnTo>
                <a:cubicBezTo>
                  <a:pt x="445444" y="160211"/>
                  <a:pt x="397972" y="169693"/>
                  <a:pt x="339386" y="169693"/>
                </a:cubicBezTo>
                <a:cubicBezTo>
                  <a:pt x="280799" y="169693"/>
                  <a:pt x="233327" y="160211"/>
                  <a:pt x="233327" y="148481"/>
                </a:cubicBezTo>
                <a:lnTo>
                  <a:pt x="233327" y="84846"/>
                </a:lnTo>
                <a:moveTo>
                  <a:pt x="445444" y="148481"/>
                </a:moveTo>
                <a:lnTo>
                  <a:pt x="445444" y="212116"/>
                </a:lnTo>
                <a:cubicBezTo>
                  <a:pt x="445444" y="223846"/>
                  <a:pt x="397972" y="233327"/>
                  <a:pt x="339386" y="233327"/>
                </a:cubicBezTo>
                <a:cubicBezTo>
                  <a:pt x="280799" y="233327"/>
                  <a:pt x="233327" y="223846"/>
                  <a:pt x="233327" y="212116"/>
                </a:cubicBezTo>
                <a:lnTo>
                  <a:pt x="233327" y="148481"/>
                </a:lnTo>
                <a:moveTo>
                  <a:pt x="84931" y="148481"/>
                </a:moveTo>
                <a:lnTo>
                  <a:pt x="84931" y="169693"/>
                </a:lnTo>
                <a:moveTo>
                  <a:pt x="84931" y="42423"/>
                </a:moveTo>
                <a:lnTo>
                  <a:pt x="84931" y="63634"/>
                </a:lnTo>
                <a:moveTo>
                  <a:pt x="42508" y="106058"/>
                </a:moveTo>
                <a:lnTo>
                  <a:pt x="21296" y="106058"/>
                </a:lnTo>
                <a:moveTo>
                  <a:pt x="148566" y="106058"/>
                </a:moveTo>
                <a:lnTo>
                  <a:pt x="127354" y="106058"/>
                </a:lnTo>
              </a:path>
            </a:pathLst>
          </a:custGeom>
          <a:noFill/>
          <a:ln w="15909">
            <a:solidFill>
              <a:srgbClr val="7BDEC4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2" name="Group 11"/>
          <p:cNvGrpSpPr/>
          <p:nvPr/>
        </p:nvGrpSpPr>
        <p:grpSpPr>
          <a:xfrm>
            <a:off x="6181917" y="2315734"/>
            <a:ext cx="1612258" cy="458132"/>
            <a:chOff x="6181922" y="1832105"/>
            <a:chExt cx="1612258" cy="458132"/>
          </a:xfrm>
        </p:grpSpPr>
        <p:sp>
          <p:nvSpPr>
            <p:cNvPr id="10" name="TextBox 9"/>
            <p:cNvSpPr txBox="1"/>
            <p:nvPr/>
          </p:nvSpPr>
          <p:spPr>
            <a:xfrm>
              <a:off x="6181922" y="1832105"/>
              <a:ext cx="1612258" cy="229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500" b="0">
                  <a:solidFill>
                    <a:srgbClr val="E7ECEB"/>
                  </a:solidFill>
                  <a:latin typeface="Montserrat"/>
                </a:rPr>
                <a:t>Avoid Large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181922" y="2061181"/>
              <a:ext cx="1612258" cy="2290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500" b="0">
                  <a:solidFill>
                    <a:srgbClr val="E7ECEB"/>
                  </a:solidFill>
                  <a:latin typeface="Montserrat"/>
                </a:rPr>
                <a:t>Capital Expenses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982014" y="2430275"/>
            <a:ext cx="1473250" cy="458132"/>
            <a:chOff x="1982019" y="1946646"/>
            <a:chExt cx="1473250" cy="458132"/>
          </a:xfrm>
        </p:grpSpPr>
        <p:sp>
          <p:nvSpPr>
            <p:cNvPr id="13" name="TextBox 12"/>
            <p:cNvSpPr txBox="1"/>
            <p:nvPr/>
          </p:nvSpPr>
          <p:spPr>
            <a:xfrm>
              <a:off x="1982019" y="1946646"/>
              <a:ext cx="1473250" cy="229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500" b="0">
                  <a:solidFill>
                    <a:srgbClr val="E7ECEB"/>
                  </a:solidFill>
                  <a:latin typeface="Montserrat"/>
                </a:rPr>
                <a:t>Lower Monthly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982019" y="2175722"/>
              <a:ext cx="1473250" cy="2290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500" b="0">
                  <a:solidFill>
                    <a:srgbClr val="E7ECEB"/>
                  </a:solidFill>
                  <a:latin typeface="Montserrat"/>
                </a:rPr>
                <a:t>Costs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498779" y="3779319"/>
            <a:ext cx="1946519" cy="22908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500" b="0">
                <a:solidFill>
                  <a:srgbClr val="E7ECEB"/>
                </a:solidFill>
                <a:latin typeface="Montserrat"/>
              </a:rPr>
              <a:t>Utility Bill Reduction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43519" y="3779319"/>
            <a:ext cx="1920478" cy="22908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500" b="0">
                <a:solidFill>
                  <a:srgbClr val="E7ECEB"/>
                </a:solidFill>
                <a:latin typeface="Montserrat"/>
              </a:rPr>
              <a:t>Damage Prevention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7DA2A45-D3A0-4344-5545-A57CE00E4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534" y="171558"/>
            <a:ext cx="3834920" cy="12317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4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66135" y="2042090"/>
            <a:ext cx="912828" cy="2282075"/>
          </a:xfrm>
          <a:custGeom>
            <a:avLst/>
            <a:gdLst/>
            <a:ahLst/>
            <a:cxnLst/>
            <a:rect l="0" t="0" r="0" b="0"/>
            <a:pathLst>
              <a:path w="912828" h="2282075">
                <a:moveTo>
                  <a:pt x="0" y="0"/>
                </a:moveTo>
                <a:lnTo>
                  <a:pt x="912828" y="0"/>
                </a:lnTo>
                <a:lnTo>
                  <a:pt x="912828" y="2282075"/>
                </a:lnTo>
                <a:lnTo>
                  <a:pt x="0" y="2282075"/>
                </a:lnTo>
                <a:lnTo>
                  <a:pt x="0" y="0"/>
                </a:lnTo>
              </a:path>
            </a:pathLst>
          </a:custGeom>
          <a:solidFill>
            <a:srgbClr val="7BDEC4">
              <a:alpha val="46667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207174" y="2612609"/>
            <a:ext cx="912828" cy="1711556"/>
          </a:xfrm>
          <a:custGeom>
            <a:avLst/>
            <a:gdLst/>
            <a:ahLst/>
            <a:cxnLst/>
            <a:rect l="0" t="0" r="0" b="0"/>
            <a:pathLst>
              <a:path w="912828" h="1711556">
                <a:moveTo>
                  <a:pt x="0" y="0"/>
                </a:moveTo>
                <a:lnTo>
                  <a:pt x="912828" y="0"/>
                </a:lnTo>
                <a:lnTo>
                  <a:pt x="912828" y="1711556"/>
                </a:lnTo>
                <a:lnTo>
                  <a:pt x="0" y="1711556"/>
                </a:lnTo>
                <a:lnTo>
                  <a:pt x="0" y="0"/>
                </a:lnTo>
              </a:path>
            </a:pathLst>
          </a:custGeom>
          <a:solidFill>
            <a:srgbClr val="7BDEC4">
              <a:alpha val="73333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348213" y="3183132"/>
            <a:ext cx="912828" cy="1141037"/>
          </a:xfrm>
          <a:custGeom>
            <a:avLst/>
            <a:gdLst/>
            <a:ahLst/>
            <a:cxnLst/>
            <a:rect l="0" t="0" r="0" b="0"/>
            <a:pathLst>
              <a:path w="912828" h="1141037">
                <a:moveTo>
                  <a:pt x="0" y="0"/>
                </a:moveTo>
                <a:lnTo>
                  <a:pt x="912828" y="0"/>
                </a:lnTo>
                <a:lnTo>
                  <a:pt x="912828" y="1141037"/>
                </a:lnTo>
                <a:lnTo>
                  <a:pt x="0" y="1141037"/>
                </a:lnTo>
                <a:lnTo>
                  <a:pt x="0" y="0"/>
                </a:lnTo>
              </a:path>
            </a:pathLst>
          </a:custGeom>
          <a:solidFill>
            <a:srgbClr val="7BDEC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794112" y="1995515"/>
            <a:ext cx="87630" cy="2328672"/>
            <a:chOff x="2794112" y="1986956"/>
            <a:chExt cx="87630" cy="2328672"/>
          </a:xfrm>
        </p:grpSpPr>
        <p:sp>
          <p:nvSpPr>
            <p:cNvPr id="5" name="Rounded Rectangle 4"/>
            <p:cNvSpPr/>
            <p:nvPr/>
          </p:nvSpPr>
          <p:spPr>
            <a:xfrm>
              <a:off x="2837927" y="1989909"/>
              <a:ext cx="9525" cy="2325719"/>
            </a:xfrm>
            <a:custGeom>
              <a:avLst/>
              <a:gdLst/>
              <a:ahLst/>
              <a:cxnLst/>
              <a:rect l="0" t="0" r="0" b="0"/>
              <a:pathLst>
                <a:path w="9525" h="2325719">
                  <a:moveTo>
                    <a:pt x="0" y="2325719"/>
                  </a:moveTo>
                  <a:lnTo>
                    <a:pt x="0" y="0"/>
                  </a:lnTo>
                </a:path>
              </a:pathLst>
            </a:custGeom>
            <a:noFill/>
            <a:ln w="7128">
              <a:solidFill>
                <a:srgbClr val="7BDEC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794112" y="1986956"/>
              <a:ext cx="87630" cy="43814"/>
            </a:xfrm>
            <a:custGeom>
              <a:avLst/>
              <a:gdLst/>
              <a:ahLst/>
              <a:cxnLst/>
              <a:rect l="0" t="0" r="0" b="0"/>
              <a:pathLst>
                <a:path w="87630" h="43814">
                  <a:moveTo>
                    <a:pt x="87630" y="43814"/>
                  </a:moveTo>
                  <a:lnTo>
                    <a:pt x="43815" y="0"/>
                  </a:lnTo>
                  <a:lnTo>
                    <a:pt x="0" y="43814"/>
                  </a:lnTo>
                </a:path>
              </a:pathLst>
            </a:custGeom>
            <a:noFill/>
            <a:ln w="7128">
              <a:solidFill>
                <a:srgbClr val="7BDEC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837927" y="4280354"/>
            <a:ext cx="3698556" cy="87630"/>
            <a:chOff x="2837927" y="4271795"/>
            <a:chExt cx="3698556" cy="87630"/>
          </a:xfrm>
        </p:grpSpPr>
        <p:sp>
          <p:nvSpPr>
            <p:cNvPr id="8" name="Rounded Rectangle 7"/>
            <p:cNvSpPr/>
            <p:nvPr/>
          </p:nvSpPr>
          <p:spPr>
            <a:xfrm>
              <a:off x="2837927" y="4315610"/>
              <a:ext cx="3694938" cy="9525"/>
            </a:xfrm>
            <a:custGeom>
              <a:avLst/>
              <a:gdLst/>
              <a:ahLst/>
              <a:cxnLst/>
              <a:rect l="0" t="0" r="0" b="0"/>
              <a:pathLst>
                <a:path w="3694938" h="9525">
                  <a:moveTo>
                    <a:pt x="0" y="0"/>
                  </a:moveTo>
                  <a:lnTo>
                    <a:pt x="3694938" y="0"/>
                  </a:lnTo>
                </a:path>
              </a:pathLst>
            </a:custGeom>
            <a:noFill/>
            <a:ln w="7128">
              <a:solidFill>
                <a:srgbClr val="7BDEC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6492669" y="4271795"/>
              <a:ext cx="43814" cy="87630"/>
            </a:xfrm>
            <a:custGeom>
              <a:avLst/>
              <a:gdLst/>
              <a:ahLst/>
              <a:cxnLst/>
              <a:rect l="0" t="0" r="0" b="0"/>
              <a:pathLst>
                <a:path w="43814" h="87630">
                  <a:moveTo>
                    <a:pt x="0" y="87630"/>
                  </a:moveTo>
                  <a:lnTo>
                    <a:pt x="43814" y="43815"/>
                  </a:lnTo>
                  <a:lnTo>
                    <a:pt x="0" y="0"/>
                  </a:lnTo>
                </a:path>
              </a:pathLst>
            </a:custGeom>
            <a:noFill/>
            <a:ln w="7128">
              <a:solidFill>
                <a:srgbClr val="7BDEC4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023566" y="380037"/>
            <a:ext cx="7096867" cy="720061"/>
            <a:chOff x="1023566" y="371478"/>
            <a:chExt cx="7096867" cy="720061"/>
          </a:xfrm>
        </p:grpSpPr>
        <p:sp>
          <p:nvSpPr>
            <p:cNvPr id="11" name="TextBox 10"/>
            <p:cNvSpPr txBox="1"/>
            <p:nvPr/>
          </p:nvSpPr>
          <p:spPr>
            <a:xfrm>
              <a:off x="1023566" y="371478"/>
              <a:ext cx="7096867" cy="3600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2700" b="1">
                  <a:solidFill>
                    <a:srgbClr val="7BDEC4"/>
                  </a:solidFill>
                  <a:latin typeface="Montserrat"/>
                </a:rPr>
                <a:t>Projected Annual Savings from Asset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23566" y="731523"/>
              <a:ext cx="7096867" cy="3600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2700" b="1">
                  <a:solidFill>
                    <a:srgbClr val="7BDEC4"/>
                  </a:solidFill>
                  <a:latin typeface="Montserrat"/>
                </a:rPr>
                <a:t>Protection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744713" y="1494389"/>
            <a:ext cx="2186435" cy="410765"/>
            <a:chOff x="1744713" y="1485830"/>
            <a:chExt cx="2186435" cy="410765"/>
          </a:xfrm>
        </p:grpSpPr>
        <p:sp>
          <p:nvSpPr>
            <p:cNvPr id="14" name="TextBox 13"/>
            <p:cNvSpPr txBox="1"/>
            <p:nvPr/>
          </p:nvSpPr>
          <p:spPr>
            <a:xfrm>
              <a:off x="1744713" y="1485830"/>
              <a:ext cx="218643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300" b="0">
                  <a:solidFill>
                    <a:srgbClr val="7BDEC4"/>
                  </a:solidFill>
                  <a:latin typeface="Montserrat"/>
                </a:rPr>
                <a:t>Percentage Reduction in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44713" y="1691189"/>
              <a:ext cx="2186435" cy="2054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300" b="0">
                  <a:solidFill>
                    <a:srgbClr val="7BDEC4"/>
                  </a:solidFill>
                  <a:latin typeface="Montserrat"/>
                </a:rPr>
                <a:t>Annual Spend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369179" y="2099137"/>
            <a:ext cx="306733" cy="17115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100" b="1">
                <a:solidFill>
                  <a:srgbClr val="E7ECEB"/>
                </a:solidFill>
                <a:latin typeface="Montserrat"/>
              </a:rPr>
              <a:t>20%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31135" y="2669655"/>
            <a:ext cx="264918" cy="17115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100" b="1">
                <a:solidFill>
                  <a:srgbClr val="E7ECEB"/>
                </a:solidFill>
                <a:latin typeface="Montserrat"/>
              </a:rPr>
              <a:t>15%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5402" y="3240174"/>
            <a:ext cx="278453" cy="17115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100" b="1">
                <a:solidFill>
                  <a:srgbClr val="E7ECEB"/>
                </a:solidFill>
                <a:latin typeface="Montserrat"/>
              </a:rPr>
              <a:t>10%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622407" y="4118782"/>
            <a:ext cx="776887" cy="410765"/>
            <a:chOff x="6622407" y="4110223"/>
            <a:chExt cx="776887" cy="410765"/>
          </a:xfrm>
        </p:grpSpPr>
        <p:sp>
          <p:nvSpPr>
            <p:cNvPr id="20" name="TextBox 19"/>
            <p:cNvSpPr txBox="1"/>
            <p:nvPr/>
          </p:nvSpPr>
          <p:spPr>
            <a:xfrm>
              <a:off x="6622407" y="4110223"/>
              <a:ext cx="77688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300" b="0">
                  <a:solidFill>
                    <a:srgbClr val="7BDEC4"/>
                  </a:solidFill>
                  <a:latin typeface="Montserrat"/>
                </a:rPr>
                <a:t>Savings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622407" y="4315582"/>
              <a:ext cx="776887" cy="2054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300" b="0">
                  <a:solidFill>
                    <a:srgbClr val="7BDEC4"/>
                  </a:solidFill>
                  <a:latin typeface="Montserrat"/>
                </a:rPr>
                <a:t>Category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072942" y="4532407"/>
            <a:ext cx="899217" cy="1540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900" b="0">
                <a:solidFill>
                  <a:srgbClr val="7BDEC4"/>
                </a:solidFill>
                <a:latin typeface="Montserrat"/>
              </a:rPr>
              <a:t>HVAC Savings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4350826" y="4455388"/>
            <a:ext cx="625525" cy="308075"/>
            <a:chOff x="4350826" y="4446829"/>
            <a:chExt cx="625525" cy="308075"/>
          </a:xfrm>
        </p:grpSpPr>
        <p:sp>
          <p:nvSpPr>
            <p:cNvPr id="24" name="TextBox 23"/>
            <p:cNvSpPr txBox="1"/>
            <p:nvPr/>
          </p:nvSpPr>
          <p:spPr>
            <a:xfrm>
              <a:off x="4350826" y="4446829"/>
              <a:ext cx="625525" cy="1540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7BDEC4"/>
                  </a:solidFill>
                  <a:latin typeface="Montserrat"/>
                </a:rPr>
                <a:t>Electrical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350826" y="4600848"/>
              <a:ext cx="625525" cy="1540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7BDEC4"/>
                  </a:solidFill>
                  <a:latin typeface="Montserrat"/>
                </a:rPr>
                <a:t>Savings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464405" y="4455388"/>
            <a:ext cx="680446" cy="308075"/>
            <a:chOff x="5464405" y="4446829"/>
            <a:chExt cx="680446" cy="308075"/>
          </a:xfrm>
        </p:grpSpPr>
        <p:sp>
          <p:nvSpPr>
            <p:cNvPr id="27" name="TextBox 26"/>
            <p:cNvSpPr txBox="1"/>
            <p:nvPr/>
          </p:nvSpPr>
          <p:spPr>
            <a:xfrm>
              <a:off x="5464405" y="4446829"/>
              <a:ext cx="680446" cy="1540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7BDEC4"/>
                  </a:solidFill>
                  <a:latin typeface="Montserrat"/>
                </a:rPr>
                <a:t>Plumbing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464405" y="4600848"/>
              <a:ext cx="680446" cy="1540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7BDEC4"/>
                  </a:solidFill>
                  <a:latin typeface="Montserrat"/>
                </a:rPr>
                <a:t>Savings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4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512" y="233366"/>
            <a:ext cx="4467225" cy="3107178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95262" y="2113817"/>
            <a:ext cx="3158728" cy="720060"/>
            <a:chOff x="390525" y="1880451"/>
            <a:chExt cx="3158728" cy="720060"/>
          </a:xfrm>
        </p:grpSpPr>
        <p:sp>
          <p:nvSpPr>
            <p:cNvPr id="3" name="TextBox 2"/>
            <p:cNvSpPr txBox="1"/>
            <p:nvPr/>
          </p:nvSpPr>
          <p:spPr>
            <a:xfrm>
              <a:off x="390525" y="1880451"/>
              <a:ext cx="3158728" cy="3600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2700" b="1">
                  <a:solidFill>
                    <a:srgbClr val="7BDEC4"/>
                  </a:solidFill>
                  <a:latin typeface="Montserrat"/>
                </a:rPr>
                <a:t>Implementation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90525" y="2240496"/>
              <a:ext cx="3158728" cy="3600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2700" b="1">
                  <a:solidFill>
                    <a:srgbClr val="7BDEC4"/>
                  </a:solidFill>
                  <a:latin typeface="Montserrat"/>
                </a:rPr>
                <a:t>Roadmap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95262" y="2929123"/>
            <a:ext cx="3139525" cy="411421"/>
            <a:chOff x="390525" y="2695757"/>
            <a:chExt cx="3139525" cy="411421"/>
          </a:xfrm>
        </p:grpSpPr>
        <p:sp>
          <p:nvSpPr>
            <p:cNvPr id="6" name="TextBox 5"/>
            <p:cNvSpPr txBox="1"/>
            <p:nvPr/>
          </p:nvSpPr>
          <p:spPr>
            <a:xfrm>
              <a:off x="390525" y="2695757"/>
              <a:ext cx="3139525" cy="205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300" b="1">
                  <a:solidFill>
                    <a:srgbClr val="E7ECEB"/>
                  </a:solidFill>
                  <a:latin typeface="Montserrat"/>
                </a:rPr>
                <a:t>Seamless integration into building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90525" y="2901497"/>
              <a:ext cx="3139525" cy="2056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300" b="1">
                  <a:solidFill>
                    <a:srgbClr val="E7ECEB"/>
                  </a:solidFill>
                  <a:latin typeface="Montserrat"/>
                </a:rPr>
                <a:t>operations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95262" y="3807269"/>
            <a:ext cx="421033" cy="411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3200" b="0">
                <a:solidFill>
                  <a:srgbClr val="E7ECEB"/>
                </a:solidFill>
                <a:latin typeface="Montserrat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52762" y="3807269"/>
            <a:ext cx="506168" cy="411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3200" b="0">
                <a:solidFill>
                  <a:srgbClr val="E7ECEB"/>
                </a:solidFill>
                <a:latin typeface="Montserra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10262" y="3807269"/>
            <a:ext cx="500357" cy="4114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3200" b="0">
                <a:solidFill>
                  <a:srgbClr val="E7ECEB"/>
                </a:solidFill>
                <a:latin typeface="Montserra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5262" y="4359718"/>
            <a:ext cx="840581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1">
                <a:solidFill>
                  <a:srgbClr val="7BDEC4"/>
                </a:solidFill>
                <a:latin typeface="Montserrat"/>
              </a:rPr>
              <a:t>Initial Audit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52762" y="4359718"/>
            <a:ext cx="1196873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1">
                <a:solidFill>
                  <a:srgbClr val="7BDEC4"/>
                </a:solidFill>
                <a:latin typeface="Montserrat"/>
              </a:rPr>
              <a:t>Program Launch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10262" y="4359718"/>
            <a:ext cx="941336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1">
                <a:solidFill>
                  <a:srgbClr val="7BDEC4"/>
                </a:solidFill>
                <a:latin typeface="Montserrat"/>
              </a:rPr>
              <a:t>Optimization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95262" y="4635939"/>
            <a:ext cx="2647950" cy="274195"/>
            <a:chOff x="390525" y="4402573"/>
            <a:chExt cx="2647950" cy="274195"/>
          </a:xfrm>
        </p:grpSpPr>
        <p:sp>
          <p:nvSpPr>
            <p:cNvPr id="15" name="TextBox 14"/>
            <p:cNvSpPr txBox="1"/>
            <p:nvPr/>
          </p:nvSpPr>
          <p:spPr>
            <a:xfrm>
              <a:off x="390525" y="4402573"/>
              <a:ext cx="2647950" cy="1370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700" b="1">
                  <a:solidFill>
                    <a:srgbClr val="E7ECEB"/>
                  </a:solidFill>
                  <a:latin typeface="Montserrat"/>
                </a:rPr>
                <a:t>Comprehensive system assessment and baseline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90525" y="4539637"/>
              <a:ext cx="2647950" cy="1371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700" b="1">
                  <a:solidFill>
                    <a:srgbClr val="E7ECEB"/>
                  </a:solidFill>
                  <a:latin typeface="Montserrat"/>
                </a:rPr>
                <a:t>performance tracking.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052762" y="4635939"/>
            <a:ext cx="2400004" cy="274195"/>
            <a:chOff x="3248025" y="4402573"/>
            <a:chExt cx="2400004" cy="274195"/>
          </a:xfrm>
        </p:grpSpPr>
        <p:sp>
          <p:nvSpPr>
            <p:cNvPr id="18" name="TextBox 17"/>
            <p:cNvSpPr txBox="1"/>
            <p:nvPr/>
          </p:nvSpPr>
          <p:spPr>
            <a:xfrm>
              <a:off x="3248025" y="4402573"/>
              <a:ext cx="2400004" cy="1370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700" b="1">
                  <a:solidFill>
                    <a:srgbClr val="E7ECEB"/>
                  </a:solidFill>
                  <a:latin typeface="Montserrat"/>
                </a:rPr>
                <a:t>Deployment of scheduled maintenance and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248025" y="4539637"/>
              <a:ext cx="2400004" cy="1371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700" b="1">
                  <a:solidFill>
                    <a:srgbClr val="E7ECEB"/>
                  </a:solidFill>
                  <a:latin typeface="Montserrat"/>
                </a:rPr>
                <a:t>monitoring protocols.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910262" y="4635939"/>
            <a:ext cx="2044303" cy="274195"/>
            <a:chOff x="6105525" y="4402573"/>
            <a:chExt cx="2044303" cy="274195"/>
          </a:xfrm>
        </p:grpSpPr>
        <p:sp>
          <p:nvSpPr>
            <p:cNvPr id="21" name="TextBox 20"/>
            <p:cNvSpPr txBox="1"/>
            <p:nvPr/>
          </p:nvSpPr>
          <p:spPr>
            <a:xfrm>
              <a:off x="6105525" y="4402573"/>
              <a:ext cx="2044303" cy="1370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700" b="1">
                  <a:solidFill>
                    <a:srgbClr val="E7ECEB"/>
                  </a:solidFill>
                  <a:latin typeface="Montserrat"/>
                </a:rPr>
                <a:t>Quarterly performance reporting and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105525" y="4539637"/>
              <a:ext cx="2044303" cy="1371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700" b="1">
                  <a:solidFill>
                    <a:srgbClr val="E7ECEB"/>
                  </a:solidFill>
                  <a:latin typeface="Montserrat"/>
                </a:rPr>
                <a:t>continuous ROI adjustment.</a:t>
              </a: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8BEB7391-9473-F67E-E826-72240823F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710" y="984211"/>
            <a:ext cx="2876550" cy="9239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4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476500" y="180975"/>
            <a:ext cx="4200525" cy="47815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0525" y="409573"/>
            <a:ext cx="995962" cy="205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300" b="1">
                <a:solidFill>
                  <a:srgbClr val="E7ECEB"/>
                </a:solidFill>
                <a:latin typeface="Montserrat"/>
              </a:rPr>
              <a:t>Conclusion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1475" y="866775"/>
            <a:ext cx="8401050" cy="9525"/>
          </a:xfrm>
          <a:custGeom>
            <a:avLst/>
            <a:gdLst/>
            <a:ahLst/>
            <a:cxnLst/>
            <a:rect l="0" t="0" r="0" b="0"/>
            <a:pathLst>
              <a:path w="8401050" h="9525">
                <a:moveTo>
                  <a:pt x="0" y="0"/>
                </a:moveTo>
                <a:lnTo>
                  <a:pt x="8401050" y="0"/>
                </a:lnTo>
              </a:path>
            </a:pathLst>
          </a:custGeom>
          <a:noFill/>
          <a:ln w="7143">
            <a:solidFill>
              <a:srgbClr val="7BDEC4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904798" y="1756441"/>
            <a:ext cx="7334402" cy="1028700"/>
            <a:chOff x="904798" y="1756441"/>
            <a:chExt cx="7334402" cy="1028700"/>
          </a:xfrm>
        </p:grpSpPr>
        <p:sp>
          <p:nvSpPr>
            <p:cNvPr id="5" name="TextBox 4"/>
            <p:cNvSpPr txBox="1"/>
            <p:nvPr/>
          </p:nvSpPr>
          <p:spPr>
            <a:xfrm>
              <a:off x="904798" y="1756441"/>
              <a:ext cx="7334402" cy="514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4000" b="1">
                  <a:solidFill>
                    <a:srgbClr val="7BDEC4"/>
                  </a:solidFill>
                  <a:latin typeface="Montserrat"/>
                </a:rPr>
                <a:t>Conclusion: Protecting the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04798" y="2270791"/>
              <a:ext cx="7334402" cy="514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4000" b="1">
                  <a:solidFill>
                    <a:srgbClr val="7BDEC4"/>
                  </a:solidFill>
                  <a:latin typeface="Montserrat"/>
                </a:rPr>
                <a:t>Asset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935185" y="2975638"/>
            <a:ext cx="3273628" cy="411421"/>
            <a:chOff x="2935185" y="2975638"/>
            <a:chExt cx="3273628" cy="411421"/>
          </a:xfrm>
        </p:grpSpPr>
        <p:sp>
          <p:nvSpPr>
            <p:cNvPr id="8" name="TextBox 7"/>
            <p:cNvSpPr txBox="1"/>
            <p:nvPr/>
          </p:nvSpPr>
          <p:spPr>
            <a:xfrm>
              <a:off x="2935185" y="2975638"/>
              <a:ext cx="3273628" cy="205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300" b="0">
                  <a:solidFill>
                    <a:srgbClr val="E7ECEB"/>
                  </a:solidFill>
                  <a:latin typeface="Montserrat"/>
                </a:rPr>
                <a:t>Securing long-term value for building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935185" y="3181378"/>
              <a:ext cx="3273628" cy="2056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300" b="0">
                  <a:solidFill>
                    <a:srgbClr val="E7ECEB"/>
                  </a:solidFill>
                  <a:latin typeface="Montserrat"/>
                </a:rPr>
                <a:t>investors</a:t>
              </a:r>
            </a:p>
          </p:txBody>
        </p:sp>
      </p:grpSp>
      <p:sp>
        <p:nvSpPr>
          <p:cNvPr id="11" name="Rounded Rectangle 10"/>
          <p:cNvSpPr/>
          <p:nvPr/>
        </p:nvSpPr>
        <p:spPr>
          <a:xfrm>
            <a:off x="371475" y="4276725"/>
            <a:ext cx="8401050" cy="9525"/>
          </a:xfrm>
          <a:custGeom>
            <a:avLst/>
            <a:gdLst/>
            <a:ahLst/>
            <a:cxnLst/>
            <a:rect l="0" t="0" r="0" b="0"/>
            <a:pathLst>
              <a:path w="8401050" h="9525">
                <a:moveTo>
                  <a:pt x="0" y="0"/>
                </a:moveTo>
                <a:lnTo>
                  <a:pt x="8401050" y="0"/>
                </a:lnTo>
              </a:path>
            </a:pathLst>
          </a:custGeom>
          <a:noFill/>
          <a:ln w="7143">
            <a:solidFill>
              <a:srgbClr val="7BDEC4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753475" y="4528184"/>
            <a:ext cx="0" cy="205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291</Words>
  <Application>Microsoft Office PowerPoint</Application>
  <PresentationFormat>On-screen Show (16:9)</PresentationFormat>
  <Paragraphs>97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Roboto</vt:lpstr>
      <vt:lpstr>Calibri</vt:lpstr>
      <vt:lpstr>Montserrat</vt:lpstr>
      <vt:lpstr>Arial</vt:lpstr>
      <vt:lpstr>-apple-system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Tzipora Barad</dc:creator>
  <cp:keywords/>
  <dc:description>generated using python-pptx</dc:description>
  <cp:lastModifiedBy>Don  Barad</cp:lastModifiedBy>
  <cp:revision>2</cp:revision>
  <dcterms:created xsi:type="dcterms:W3CDTF">2013-01-27T09:14:16Z</dcterms:created>
  <dcterms:modified xsi:type="dcterms:W3CDTF">2026-08-11T17:37:34Z</dcterms:modified>
  <cp:category/>
</cp:coreProperties>
</file>